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0"/>
  </p:notesMasterIdLst>
  <p:sldIdLst>
    <p:sldId id="256" r:id="rId3"/>
    <p:sldId id="259" r:id="rId4"/>
    <p:sldId id="347" r:id="rId5"/>
    <p:sldId id="364" r:id="rId6"/>
    <p:sldId id="372" r:id="rId7"/>
    <p:sldId id="373" r:id="rId8"/>
    <p:sldId id="363" r:id="rId9"/>
    <p:sldId id="365" r:id="rId10"/>
    <p:sldId id="366" r:id="rId11"/>
    <p:sldId id="367" r:id="rId12"/>
    <p:sldId id="375" r:id="rId13"/>
    <p:sldId id="376" r:id="rId14"/>
    <p:sldId id="370" r:id="rId15"/>
    <p:sldId id="369" r:id="rId16"/>
    <p:sldId id="368" r:id="rId17"/>
    <p:sldId id="371" r:id="rId18"/>
    <p:sldId id="262" r:id="rId19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8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1560" y="102"/>
      </p:cViewPr>
      <p:guideLst>
        <p:guide orient="horz" pos="2148"/>
        <p:guide pos="28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tiff>
</file>

<file path=ppt/media/image2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D2A48B96-639E-45A3-A0BA-2464DFDB1FA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26628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629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A6837353-30EB-4A48-80EB-173D804AEFBD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354421076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8674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100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647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826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38058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5259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6597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52913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00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0722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本次答辩从以下五个部分进行，分别是。。。 。。。 。。 。。。 。。</a:t>
            </a:r>
          </a:p>
        </p:txBody>
      </p:sp>
    </p:spTree>
    <p:extLst>
      <p:ext uri="{BB962C8B-B14F-4D97-AF65-F5344CB8AC3E}">
        <p14:creationId xmlns:p14="http://schemas.microsoft.com/office/powerpoint/2010/main" val="2475935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592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054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87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9734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873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252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文本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一分钟：</a:t>
            </a:r>
          </a:p>
          <a:p>
            <a:pPr lvl="0"/>
            <a:r>
              <a:rPr lang="en-US" altLang="zh-CN"/>
              <a:t>CPU</a:t>
            </a:r>
            <a:r>
              <a:rPr lang="zh-CN" altLang="en-US"/>
              <a:t>架构师在设计处理器时需要决定最优</a:t>
            </a:r>
            <a:r>
              <a:rPr lang="zh-CN" altLang="en-US">
                <a:sym typeface="宋体" panose="02010600030101010101" pitchFamily="2" charset="-122"/>
              </a:rPr>
              <a:t>硬件参数，主要是以下</a:t>
            </a:r>
            <a:r>
              <a:rPr lang="zh-CN" altLang="en-US"/>
              <a:t>这几个。最开始的方法是仿真、根据仿真结果修改硬件参数、再仿真，不断重复这个步骤，直到达到最优结果。这种方法既费时又不合理。之后便诞生了处理器性能模型，只需要在模型中输入软件特征与给定的硬件参数，就能得出一个比较准确的性能结果。这个式子是目前应用最广的性能模型公式，第一项是处理器理想基础执行周期，表明处理器的基础性能，后两项是额外执行周期的主要来源。问题在于，这项公式仅仅考虑分支预测错误和存储系统数据缺失，将其他额外周期忽视了，其中包括串行化指令产生的额外周期。</a:t>
            </a:r>
          </a:p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456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  <a:p>
            <a:pPr lvl="1" fontAlgn="auto"/>
            <a:r>
              <a:rPr lang="zh-CN" altLang="en-US" strike="noStrike" noProof="1" smtClean="0"/>
              <a:t>第二级</a:t>
            </a:r>
          </a:p>
          <a:p>
            <a:pPr lvl="2" fontAlgn="auto"/>
            <a:r>
              <a:rPr lang="zh-CN" altLang="en-US" strike="noStrike" noProof="1" smtClean="0"/>
              <a:t>第三级</a:t>
            </a:r>
          </a:p>
          <a:p>
            <a:pPr lvl="3" fontAlgn="auto"/>
            <a:r>
              <a:rPr lang="zh-CN" altLang="en-US" strike="noStrike" noProof="1" smtClean="0"/>
              <a:t>第四级</a:t>
            </a:r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  <a:p>
            <a:pPr lvl="1" fontAlgn="auto"/>
            <a:r>
              <a:rPr lang="zh-CN" altLang="en-US" strike="noStrike" noProof="1" smtClean="0"/>
              <a:t>第二级</a:t>
            </a:r>
          </a:p>
          <a:p>
            <a:pPr lvl="2" fontAlgn="auto"/>
            <a:r>
              <a:rPr lang="zh-CN" altLang="en-US" strike="noStrike" noProof="1" smtClean="0"/>
              <a:t>第三级</a:t>
            </a:r>
          </a:p>
          <a:p>
            <a:pPr lvl="3" fontAlgn="auto"/>
            <a:r>
              <a:rPr lang="zh-CN" altLang="en-US" strike="noStrike" noProof="1" smtClean="0"/>
              <a:t>第四级</a:t>
            </a:r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203298" y="2011116"/>
            <a:ext cx="2082162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7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zh-CN" altLang="en-US" strike="noStrike" noProof="1" smtClean="0"/>
              <a:t>标题</a:t>
            </a:r>
            <a:endParaRPr kumimoji="1" lang="zh-CN" altLang="en-US" strike="noStrike" noProof="1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03298" y="3545510"/>
            <a:ext cx="2082162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CONTENTS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414267" y="1203145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6113748" y="1203145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5414267" y="2112101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6113748" y="2112101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5414267" y="3021057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6113748" y="3021057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5414267" y="3930013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6113748" y="3930013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5414267" y="4838969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6113748" y="4838969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grpSp>
        <p:nvGrpSpPr>
          <p:cNvPr id="6" name="组 5"/>
          <p:cNvGrpSpPr/>
          <p:nvPr userDrawn="1"/>
        </p:nvGrpSpPr>
        <p:grpSpPr>
          <a:xfrm>
            <a:off x="-1518613" y="-1006438"/>
            <a:ext cx="6558699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25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26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27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4099" name="组 8"/>
          <p:cNvGrpSpPr/>
          <p:nvPr userDrawn="1"/>
        </p:nvGrpSpPr>
        <p:grpSpPr>
          <a:xfrm rot="-2963658">
            <a:off x="-3632200" y="-4768850"/>
            <a:ext cx="7145338" cy="8018463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grpSp>
        <p:nvGrpSpPr>
          <p:cNvPr id="4102" name="组 10"/>
          <p:cNvGrpSpPr/>
          <p:nvPr userDrawn="1"/>
        </p:nvGrpSpPr>
        <p:grpSpPr>
          <a:xfrm rot="-2963658">
            <a:off x="5567363" y="5313363"/>
            <a:ext cx="7145337" cy="8018462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186410" y="2128074"/>
            <a:ext cx="6063491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405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186410" y="3169834"/>
            <a:ext cx="6063491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186410" y="4033466"/>
            <a:ext cx="6063491" cy="588643"/>
          </a:xfrm>
          <a:prstGeom prst="rect">
            <a:avLst/>
          </a:prstGeom>
        </p:spPr>
        <p:txBody>
          <a:bodyPr anchor="t"/>
          <a:lstStyle>
            <a:lvl1pPr marL="214630" indent="-213995" algn="l">
              <a:lnSpc>
                <a:spcPct val="100000"/>
              </a:lnSpc>
              <a:buFont typeface="Arial" panose="020B0604020202020204" pitchFamily="34" charset="0"/>
              <a:buChar char="•"/>
              <a:defRPr sz="105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203298" y="2011116"/>
            <a:ext cx="2082162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7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zh-CN" altLang="en-US" strike="noStrike" noProof="1" smtClean="0"/>
              <a:t>标题</a:t>
            </a:r>
            <a:endParaRPr kumimoji="1" lang="zh-CN" altLang="en-US" strike="noStrike" noProof="1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03298" y="3545510"/>
            <a:ext cx="2082162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CONTENTS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312136" y="1693799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6011617" y="1693799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5312136" y="3093408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6011617" y="3093408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5314658" y="4493017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6014139" y="4493017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grpSp>
        <p:nvGrpSpPr>
          <p:cNvPr id="6" name="组 5"/>
          <p:cNvGrpSpPr/>
          <p:nvPr userDrawn="1"/>
        </p:nvGrpSpPr>
        <p:grpSpPr>
          <a:xfrm>
            <a:off x="-1518613" y="-1006438"/>
            <a:ext cx="6558699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203298" y="2011116"/>
            <a:ext cx="2082162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7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zh-CN" altLang="en-US" strike="noStrike" noProof="1" smtClean="0"/>
              <a:t>标题</a:t>
            </a:r>
            <a:endParaRPr kumimoji="1" lang="zh-CN" altLang="en-US" strike="noStrike" noProof="1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03298" y="3545510"/>
            <a:ext cx="2082162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CONTENTS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414267" y="1537682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6113748" y="1537682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5414267" y="2580452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6113748" y="2580452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5410022" y="3623222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6109502" y="3623222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5410022" y="4665992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6109502" y="4665992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grpSp>
        <p:nvGrpSpPr>
          <p:cNvPr id="6" name="组 5"/>
          <p:cNvGrpSpPr/>
          <p:nvPr userDrawn="1"/>
        </p:nvGrpSpPr>
        <p:grpSpPr>
          <a:xfrm>
            <a:off x="-1518613" y="-1006438"/>
            <a:ext cx="6558699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203298" y="2011116"/>
            <a:ext cx="2082162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7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zh-CN" altLang="en-US" strike="noStrike" noProof="1" smtClean="0"/>
              <a:t>标题</a:t>
            </a:r>
            <a:endParaRPr kumimoji="1" lang="zh-CN" altLang="en-US" strike="noStrike" noProof="1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03298" y="3545510"/>
            <a:ext cx="2082162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CONTENTS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414267" y="1203145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6113748" y="1203145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5414267" y="2112101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6113748" y="2112101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5414267" y="3021057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6113748" y="3021057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5414267" y="3930013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6113748" y="3930013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5414267" y="4838969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6113748" y="4838969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grpSp>
        <p:nvGrpSpPr>
          <p:cNvPr id="6" name="组 5"/>
          <p:cNvGrpSpPr/>
          <p:nvPr userDrawn="1"/>
        </p:nvGrpSpPr>
        <p:grpSpPr>
          <a:xfrm>
            <a:off x="-1518613" y="-1006438"/>
            <a:ext cx="6558699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203298" y="2011116"/>
            <a:ext cx="2082162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7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zh-CN" altLang="en-US" strike="noStrike" noProof="1" smtClean="0"/>
              <a:t>标题</a:t>
            </a:r>
            <a:endParaRPr kumimoji="1" lang="zh-CN" altLang="en-US" strike="noStrike" noProof="1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03298" y="3545510"/>
            <a:ext cx="2082162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CONTENTS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414267" y="779399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6113748" y="779399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5414267" y="1688355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6113748" y="1688355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5414267" y="2597311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6113748" y="2597311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5414267" y="3506267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6113748" y="3506267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5414267" y="4417945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6113748" y="4417945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5414267" y="5326901"/>
            <a:ext cx="69948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6113748" y="5326901"/>
            <a:ext cx="244017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  <p:grpSp>
        <p:nvGrpSpPr>
          <p:cNvPr id="6" name="组 5"/>
          <p:cNvGrpSpPr/>
          <p:nvPr userDrawn="1"/>
        </p:nvGrpSpPr>
        <p:grpSpPr>
          <a:xfrm>
            <a:off x="-1518613" y="-1006438"/>
            <a:ext cx="6558699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9219" name="组 6"/>
          <p:cNvGrpSpPr/>
          <p:nvPr userDrawn="1"/>
        </p:nvGrpSpPr>
        <p:grpSpPr>
          <a:xfrm>
            <a:off x="1466850" y="-1803400"/>
            <a:ext cx="5902325" cy="6691313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28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3480528" y="660100"/>
            <a:ext cx="2182944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245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z="12450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2793380" y="3033133"/>
            <a:ext cx="3557240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10243" name="组 6"/>
          <p:cNvGrpSpPr/>
          <p:nvPr userDrawn="1"/>
        </p:nvGrpSpPr>
        <p:grpSpPr>
          <a:xfrm>
            <a:off x="1466850" y="-1803400"/>
            <a:ext cx="5902325" cy="6691313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28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3480528" y="660100"/>
            <a:ext cx="2182944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245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z="12450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2793380" y="3033133"/>
            <a:ext cx="3557240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  <a:p>
            <a:pPr lvl="1" fontAlgn="auto"/>
            <a:r>
              <a:rPr lang="zh-CN" altLang="en-US" strike="noStrike" noProof="1" smtClean="0"/>
              <a:t>第二级</a:t>
            </a:r>
          </a:p>
          <a:p>
            <a:pPr lvl="2" fontAlgn="auto"/>
            <a:r>
              <a:rPr lang="zh-CN" altLang="en-US" strike="noStrike" noProof="1" smtClean="0"/>
              <a:t>第三级</a:t>
            </a:r>
          </a:p>
          <a:p>
            <a:pPr lvl="3" fontAlgn="auto"/>
            <a:r>
              <a:rPr lang="zh-CN" altLang="en-US" strike="noStrike" noProof="1" smtClean="0"/>
              <a:t>第四级</a:t>
            </a:r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11267" name="组 6"/>
          <p:cNvGrpSpPr/>
          <p:nvPr userDrawn="1"/>
        </p:nvGrpSpPr>
        <p:grpSpPr>
          <a:xfrm>
            <a:off x="1466850" y="-1803400"/>
            <a:ext cx="5902325" cy="6691313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28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3480528" y="660100"/>
            <a:ext cx="2182944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2450" b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z="12450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2793380" y="3033133"/>
            <a:ext cx="3557240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12291" name="组 6"/>
          <p:cNvGrpSpPr/>
          <p:nvPr userDrawn="1"/>
        </p:nvGrpSpPr>
        <p:grpSpPr>
          <a:xfrm>
            <a:off x="1466850" y="-1803400"/>
            <a:ext cx="5902325" cy="6691313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28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3480528" y="660100"/>
            <a:ext cx="2182944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2450" b="1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z="12450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2793380" y="3033133"/>
            <a:ext cx="3557240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13315" name="组 6"/>
          <p:cNvGrpSpPr/>
          <p:nvPr userDrawn="1"/>
        </p:nvGrpSpPr>
        <p:grpSpPr>
          <a:xfrm>
            <a:off x="1466850" y="-1803400"/>
            <a:ext cx="5902325" cy="6691313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28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3480528" y="660100"/>
            <a:ext cx="2182944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245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r>
              <a:rPr kumimoji="1" lang="en-US" altLang="zh-CN" sz="12450" strike="noStrike" noProof="1" smtClean="0"/>
              <a:t>00</a:t>
            </a:r>
            <a:endParaRPr kumimoji="1" lang="zh-CN" altLang="en-US" strike="noStrike" noProof="1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2793380" y="3033133"/>
            <a:ext cx="3557240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algn="ctr"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 fontAlgn="auto"/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14339" name="组 5"/>
          <p:cNvGrpSpPr/>
          <p:nvPr userDrawn="1"/>
        </p:nvGrpSpPr>
        <p:grpSpPr>
          <a:xfrm rot="-4500000" flipH="1">
            <a:off x="1060450" y="-1087437"/>
            <a:ext cx="9728200" cy="15178087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1717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3800475" y="-247650"/>
            <a:ext cx="7145338" cy="8780463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auto"/>
            <a:endParaRPr kumimoji="1" lang="zh-CN" altLang="en-US" sz="1350" strike="noStrike" noProof="1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4145756" y="-480219"/>
            <a:ext cx="7145338" cy="8782050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auto"/>
            <a:endParaRPr kumimoji="1" lang="zh-CN" altLang="en-US" sz="1350" strike="noStrike" noProof="1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1717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16387" name="组 3"/>
          <p:cNvGrpSpPr/>
          <p:nvPr userDrawn="1"/>
        </p:nvGrpSpPr>
        <p:grpSpPr>
          <a:xfrm rot="-352927">
            <a:off x="-1320800" y="-334962"/>
            <a:ext cx="14390688" cy="9077325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4955355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1800" b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17411" name="组 8"/>
          <p:cNvGrpSpPr/>
          <p:nvPr userDrawn="1"/>
        </p:nvGrpSpPr>
        <p:grpSpPr>
          <a:xfrm rot="-4500000" flipH="1">
            <a:off x="-1482725" y="-2646362"/>
            <a:ext cx="9728200" cy="15178087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1717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48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1717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rgbClr val="1E83B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182688"/>
            <a:ext cx="9144000" cy="5675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 fontAlgn="auto"/>
            <a:endParaRPr kumimoji="1" lang="zh-CN" altLang="en-US" sz="1350" strike="noStrike" noProof="1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1717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rgbClr val="4355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182688"/>
            <a:ext cx="9144000" cy="5675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 fontAlgn="auto"/>
            <a:endParaRPr kumimoji="1" lang="zh-CN" altLang="en-US" sz="1350" strike="noStrike" noProof="1"/>
          </a:p>
        </p:txBody>
      </p:sp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1717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182688"/>
            <a:ext cx="9144000" cy="5675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 fontAlgn="auto"/>
            <a:endParaRPr kumimoji="1" lang="zh-CN" altLang="en-US" sz="1350" strike="noStrike" noProof="1"/>
          </a:p>
        </p:txBody>
      </p:sp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1717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grpSp>
        <p:nvGrpSpPr>
          <p:cNvPr id="22531" name="组 3"/>
          <p:cNvGrpSpPr/>
          <p:nvPr userDrawn="1"/>
        </p:nvGrpSpPr>
        <p:grpSpPr>
          <a:xfrm rot="-352927">
            <a:off x="-1320800" y="-334962"/>
            <a:ext cx="14390688" cy="9077325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-1" fmla="*/ 108839 w 5421067"/>
                <a:gd name="connsiteY0-2" fmla="*/ 2712298 h 5368412"/>
                <a:gd name="connsiteX1-3" fmla="*/ 732953 w 5421067"/>
                <a:gd name="connsiteY1-4" fmla="*/ 1043155 h 5368412"/>
                <a:gd name="connsiteX2-5" fmla="*/ 2764953 w 5421067"/>
                <a:gd name="connsiteY2-6" fmla="*/ 56184 h 5368412"/>
                <a:gd name="connsiteX3-7" fmla="*/ 5421067 w 5421067"/>
                <a:gd name="connsiteY3-8" fmla="*/ 2712298 h 5368412"/>
                <a:gd name="connsiteX4-9" fmla="*/ 2764953 w 5421067"/>
                <a:gd name="connsiteY4-10" fmla="*/ 5368412 h 5368412"/>
                <a:gd name="connsiteX5" fmla="*/ 108839 w 5421067"/>
                <a:gd name="connsiteY5" fmla="*/ 2712298 h 5368412"/>
                <a:gd name="connsiteX0-11" fmla="*/ 108839 w 5480256"/>
                <a:gd name="connsiteY0-12" fmla="*/ 2656720 h 5312834"/>
                <a:gd name="connsiteX1-13" fmla="*/ 732953 w 5480256"/>
                <a:gd name="connsiteY1-14" fmla="*/ 987577 h 5312834"/>
                <a:gd name="connsiteX2-15" fmla="*/ 2764953 w 5480256"/>
                <a:gd name="connsiteY2-16" fmla="*/ 606 h 5312834"/>
                <a:gd name="connsiteX3-17" fmla="*/ 4303469 w 5480256"/>
                <a:gd name="connsiteY3-18" fmla="*/ 871463 h 5312834"/>
                <a:gd name="connsiteX4-19" fmla="*/ 5421067 w 5480256"/>
                <a:gd name="connsiteY4-20" fmla="*/ 2656720 h 5312834"/>
                <a:gd name="connsiteX5-21" fmla="*/ 2764953 w 5480256"/>
                <a:gd name="connsiteY5-22" fmla="*/ 5312834 h 5312834"/>
                <a:gd name="connsiteX6" fmla="*/ 108839 w 5480256"/>
                <a:gd name="connsiteY6" fmla="*/ 2656720 h 5312834"/>
                <a:gd name="connsiteX0-23" fmla="*/ 108839 w 5544800"/>
                <a:gd name="connsiteY0-24" fmla="*/ 2666351 h 5322465"/>
                <a:gd name="connsiteX1-25" fmla="*/ 732953 w 5544800"/>
                <a:gd name="connsiteY1-26" fmla="*/ 997208 h 5322465"/>
                <a:gd name="connsiteX2-27" fmla="*/ 2764953 w 5544800"/>
                <a:gd name="connsiteY2-28" fmla="*/ 10237 h 5322465"/>
                <a:gd name="connsiteX3-29" fmla="*/ 4971126 w 5544800"/>
                <a:gd name="connsiteY3-30" fmla="*/ 619837 h 5322465"/>
                <a:gd name="connsiteX4-31" fmla="*/ 5421067 w 5544800"/>
                <a:gd name="connsiteY4-32" fmla="*/ 2666351 h 5322465"/>
                <a:gd name="connsiteX5-33" fmla="*/ 2764953 w 5544800"/>
                <a:gd name="connsiteY5-34" fmla="*/ 5322465 h 5322465"/>
                <a:gd name="connsiteX6-35" fmla="*/ 108839 w 5544800"/>
                <a:gd name="connsiteY6-36" fmla="*/ 2666351 h 5322465"/>
                <a:gd name="connsiteX0-37" fmla="*/ 108839 w 5237336"/>
                <a:gd name="connsiteY0-38" fmla="*/ 2666351 h 5322940"/>
                <a:gd name="connsiteX1-39" fmla="*/ 732953 w 5237336"/>
                <a:gd name="connsiteY1-40" fmla="*/ 997208 h 5322940"/>
                <a:gd name="connsiteX2-41" fmla="*/ 2764953 w 5237336"/>
                <a:gd name="connsiteY2-42" fmla="*/ 10237 h 5322940"/>
                <a:gd name="connsiteX3-43" fmla="*/ 4971126 w 5237336"/>
                <a:gd name="connsiteY3-44" fmla="*/ 619837 h 5322940"/>
                <a:gd name="connsiteX4-45" fmla="*/ 4927582 w 5237336"/>
                <a:gd name="connsiteY4-46" fmla="*/ 2869551 h 5322940"/>
                <a:gd name="connsiteX5-47" fmla="*/ 2764953 w 5237336"/>
                <a:gd name="connsiteY5-48" fmla="*/ 5322465 h 5322940"/>
                <a:gd name="connsiteX6-49" fmla="*/ 108839 w 5237336"/>
                <a:gd name="connsiteY6-50" fmla="*/ 2666351 h 5322940"/>
                <a:gd name="connsiteX0-51" fmla="*/ 108839 w 5705147"/>
                <a:gd name="connsiteY0-52" fmla="*/ 2666351 h 5325044"/>
                <a:gd name="connsiteX1-53" fmla="*/ 732953 w 5705147"/>
                <a:gd name="connsiteY1-54" fmla="*/ 997208 h 5325044"/>
                <a:gd name="connsiteX2-55" fmla="*/ 2764953 w 5705147"/>
                <a:gd name="connsiteY2-56" fmla="*/ 10237 h 5325044"/>
                <a:gd name="connsiteX3-57" fmla="*/ 4971126 w 5705147"/>
                <a:gd name="connsiteY3-58" fmla="*/ 619837 h 5325044"/>
                <a:gd name="connsiteX4-59" fmla="*/ 5609754 w 5705147"/>
                <a:gd name="connsiteY4-60" fmla="*/ 3116294 h 5325044"/>
                <a:gd name="connsiteX5-61" fmla="*/ 2764953 w 5705147"/>
                <a:gd name="connsiteY5-62" fmla="*/ 5322465 h 5325044"/>
                <a:gd name="connsiteX6-63" fmla="*/ 108839 w 5705147"/>
                <a:gd name="connsiteY6-64" fmla="*/ 2666351 h 5325044"/>
                <a:gd name="connsiteX0-65" fmla="*/ 49424 w 5645732"/>
                <a:gd name="connsiteY0-66" fmla="*/ 2666351 h 5343874"/>
                <a:gd name="connsiteX1-67" fmla="*/ 673538 w 5645732"/>
                <a:gd name="connsiteY1-68" fmla="*/ 997208 h 5343874"/>
                <a:gd name="connsiteX2-69" fmla="*/ 2705538 w 5645732"/>
                <a:gd name="connsiteY2-70" fmla="*/ 10237 h 5343874"/>
                <a:gd name="connsiteX3-71" fmla="*/ 4911711 w 5645732"/>
                <a:gd name="connsiteY3-72" fmla="*/ 619837 h 5343874"/>
                <a:gd name="connsiteX4-73" fmla="*/ 5550339 w 5645732"/>
                <a:gd name="connsiteY4-74" fmla="*/ 3116294 h 5343874"/>
                <a:gd name="connsiteX5-75" fmla="*/ 2705538 w 5645732"/>
                <a:gd name="connsiteY5-76" fmla="*/ 5322465 h 5343874"/>
                <a:gd name="connsiteX6-77" fmla="*/ 339710 w 5645732"/>
                <a:gd name="connsiteY6-78" fmla="*/ 4146808 h 5343874"/>
                <a:gd name="connsiteX7" fmla="*/ 49424 w 5645732"/>
                <a:gd name="connsiteY7" fmla="*/ 2666351 h 5343874"/>
                <a:gd name="connsiteX0-79" fmla="*/ 180841 w 5777149"/>
                <a:gd name="connsiteY0-80" fmla="*/ 2666351 h 5335133"/>
                <a:gd name="connsiteX1-81" fmla="*/ 804955 w 5777149"/>
                <a:gd name="connsiteY1-82" fmla="*/ 997208 h 5335133"/>
                <a:gd name="connsiteX2-83" fmla="*/ 2836955 w 5777149"/>
                <a:gd name="connsiteY2-84" fmla="*/ 10237 h 5335133"/>
                <a:gd name="connsiteX3-85" fmla="*/ 5043128 w 5777149"/>
                <a:gd name="connsiteY3-86" fmla="*/ 619837 h 5335133"/>
                <a:gd name="connsiteX4-87" fmla="*/ 5681756 w 5777149"/>
                <a:gd name="connsiteY4-88" fmla="*/ 3116294 h 5335133"/>
                <a:gd name="connsiteX5-89" fmla="*/ 2836955 w 5777149"/>
                <a:gd name="connsiteY5-90" fmla="*/ 5322465 h 5335133"/>
                <a:gd name="connsiteX6-91" fmla="*/ 238898 w 5777149"/>
                <a:gd name="connsiteY6-92" fmla="*/ 3958122 h 5335133"/>
                <a:gd name="connsiteX7-93" fmla="*/ 180841 w 5777149"/>
                <a:gd name="connsiteY7-94" fmla="*/ 2666351 h 5335133"/>
                <a:gd name="connsiteX0-95" fmla="*/ 162747 w 5788084"/>
                <a:gd name="connsiteY0-96" fmla="*/ 2274466 h 5335133"/>
                <a:gd name="connsiteX1-97" fmla="*/ 815890 w 5788084"/>
                <a:gd name="connsiteY1-98" fmla="*/ 997208 h 5335133"/>
                <a:gd name="connsiteX2-99" fmla="*/ 2847890 w 5788084"/>
                <a:gd name="connsiteY2-100" fmla="*/ 10237 h 5335133"/>
                <a:gd name="connsiteX3-101" fmla="*/ 5054063 w 5788084"/>
                <a:gd name="connsiteY3-102" fmla="*/ 619837 h 5335133"/>
                <a:gd name="connsiteX4-103" fmla="*/ 5692691 w 5788084"/>
                <a:gd name="connsiteY4-104" fmla="*/ 3116294 h 5335133"/>
                <a:gd name="connsiteX5-105" fmla="*/ 2847890 w 5788084"/>
                <a:gd name="connsiteY5-106" fmla="*/ 5322465 h 5335133"/>
                <a:gd name="connsiteX6-107" fmla="*/ 249833 w 5788084"/>
                <a:gd name="connsiteY6-108" fmla="*/ 3958122 h 5335133"/>
                <a:gd name="connsiteX7-109" fmla="*/ 162747 w 5788084"/>
                <a:gd name="connsiteY7-110" fmla="*/ 2274466 h 533513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  <a:cxn ang="0">
                  <a:pos x="connsiteX7-93" y="connsiteY7-94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auto"/>
              <a:endParaRPr kumimoji="1" lang="zh-CN" altLang="en-US" sz="1350" strike="noStrike" noProof="1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4955355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1800" b="1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kumimoji="1" lang="zh-CN" altLang="en-US" sz="1350" strike="noStrike" noProof="1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3800475" y="-247650"/>
            <a:ext cx="7145338" cy="8780463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auto"/>
            <a:endParaRPr kumimoji="1" lang="zh-CN" altLang="en-US" sz="1350" strike="noStrike" noProof="1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4145756" y="-480219"/>
            <a:ext cx="7145338" cy="8782050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-1" fmla="*/ 108839 w 5421067"/>
              <a:gd name="connsiteY0-2" fmla="*/ 2712298 h 5368412"/>
              <a:gd name="connsiteX1-3" fmla="*/ 732953 w 5421067"/>
              <a:gd name="connsiteY1-4" fmla="*/ 1043155 h 5368412"/>
              <a:gd name="connsiteX2-5" fmla="*/ 2764953 w 5421067"/>
              <a:gd name="connsiteY2-6" fmla="*/ 56184 h 5368412"/>
              <a:gd name="connsiteX3-7" fmla="*/ 5421067 w 5421067"/>
              <a:gd name="connsiteY3-8" fmla="*/ 2712298 h 5368412"/>
              <a:gd name="connsiteX4-9" fmla="*/ 2764953 w 5421067"/>
              <a:gd name="connsiteY4-10" fmla="*/ 5368412 h 5368412"/>
              <a:gd name="connsiteX5" fmla="*/ 108839 w 5421067"/>
              <a:gd name="connsiteY5" fmla="*/ 2712298 h 5368412"/>
              <a:gd name="connsiteX0-11" fmla="*/ 108839 w 5480256"/>
              <a:gd name="connsiteY0-12" fmla="*/ 2656720 h 5312834"/>
              <a:gd name="connsiteX1-13" fmla="*/ 732953 w 5480256"/>
              <a:gd name="connsiteY1-14" fmla="*/ 987577 h 5312834"/>
              <a:gd name="connsiteX2-15" fmla="*/ 2764953 w 5480256"/>
              <a:gd name="connsiteY2-16" fmla="*/ 606 h 5312834"/>
              <a:gd name="connsiteX3-17" fmla="*/ 4303469 w 5480256"/>
              <a:gd name="connsiteY3-18" fmla="*/ 871463 h 5312834"/>
              <a:gd name="connsiteX4-19" fmla="*/ 5421067 w 5480256"/>
              <a:gd name="connsiteY4-20" fmla="*/ 2656720 h 5312834"/>
              <a:gd name="connsiteX5-21" fmla="*/ 2764953 w 5480256"/>
              <a:gd name="connsiteY5-22" fmla="*/ 5312834 h 5312834"/>
              <a:gd name="connsiteX6" fmla="*/ 108839 w 5480256"/>
              <a:gd name="connsiteY6" fmla="*/ 2656720 h 5312834"/>
              <a:gd name="connsiteX0-23" fmla="*/ 108839 w 5544800"/>
              <a:gd name="connsiteY0-24" fmla="*/ 2666351 h 5322465"/>
              <a:gd name="connsiteX1-25" fmla="*/ 732953 w 5544800"/>
              <a:gd name="connsiteY1-26" fmla="*/ 997208 h 5322465"/>
              <a:gd name="connsiteX2-27" fmla="*/ 2764953 w 5544800"/>
              <a:gd name="connsiteY2-28" fmla="*/ 10237 h 5322465"/>
              <a:gd name="connsiteX3-29" fmla="*/ 4971126 w 5544800"/>
              <a:gd name="connsiteY3-30" fmla="*/ 619837 h 5322465"/>
              <a:gd name="connsiteX4-31" fmla="*/ 5421067 w 5544800"/>
              <a:gd name="connsiteY4-32" fmla="*/ 2666351 h 5322465"/>
              <a:gd name="connsiteX5-33" fmla="*/ 2764953 w 5544800"/>
              <a:gd name="connsiteY5-34" fmla="*/ 5322465 h 5322465"/>
              <a:gd name="connsiteX6-35" fmla="*/ 108839 w 5544800"/>
              <a:gd name="connsiteY6-36" fmla="*/ 2666351 h 5322465"/>
              <a:gd name="connsiteX0-37" fmla="*/ 108839 w 5237336"/>
              <a:gd name="connsiteY0-38" fmla="*/ 2666351 h 5322940"/>
              <a:gd name="connsiteX1-39" fmla="*/ 732953 w 5237336"/>
              <a:gd name="connsiteY1-40" fmla="*/ 997208 h 5322940"/>
              <a:gd name="connsiteX2-41" fmla="*/ 2764953 w 5237336"/>
              <a:gd name="connsiteY2-42" fmla="*/ 10237 h 5322940"/>
              <a:gd name="connsiteX3-43" fmla="*/ 4971126 w 5237336"/>
              <a:gd name="connsiteY3-44" fmla="*/ 619837 h 5322940"/>
              <a:gd name="connsiteX4-45" fmla="*/ 4927582 w 5237336"/>
              <a:gd name="connsiteY4-46" fmla="*/ 2869551 h 5322940"/>
              <a:gd name="connsiteX5-47" fmla="*/ 2764953 w 5237336"/>
              <a:gd name="connsiteY5-48" fmla="*/ 5322465 h 5322940"/>
              <a:gd name="connsiteX6-49" fmla="*/ 108839 w 5237336"/>
              <a:gd name="connsiteY6-50" fmla="*/ 2666351 h 5322940"/>
              <a:gd name="connsiteX0-51" fmla="*/ 108839 w 5705147"/>
              <a:gd name="connsiteY0-52" fmla="*/ 2666351 h 5325044"/>
              <a:gd name="connsiteX1-53" fmla="*/ 732953 w 5705147"/>
              <a:gd name="connsiteY1-54" fmla="*/ 997208 h 5325044"/>
              <a:gd name="connsiteX2-55" fmla="*/ 2764953 w 5705147"/>
              <a:gd name="connsiteY2-56" fmla="*/ 10237 h 5325044"/>
              <a:gd name="connsiteX3-57" fmla="*/ 4971126 w 5705147"/>
              <a:gd name="connsiteY3-58" fmla="*/ 619837 h 5325044"/>
              <a:gd name="connsiteX4-59" fmla="*/ 5609754 w 5705147"/>
              <a:gd name="connsiteY4-60" fmla="*/ 3116294 h 5325044"/>
              <a:gd name="connsiteX5-61" fmla="*/ 2764953 w 5705147"/>
              <a:gd name="connsiteY5-62" fmla="*/ 5322465 h 5325044"/>
              <a:gd name="connsiteX6-63" fmla="*/ 108839 w 5705147"/>
              <a:gd name="connsiteY6-64" fmla="*/ 2666351 h 5325044"/>
              <a:gd name="connsiteX0-65" fmla="*/ 49424 w 5645732"/>
              <a:gd name="connsiteY0-66" fmla="*/ 2666351 h 5343874"/>
              <a:gd name="connsiteX1-67" fmla="*/ 673538 w 5645732"/>
              <a:gd name="connsiteY1-68" fmla="*/ 997208 h 5343874"/>
              <a:gd name="connsiteX2-69" fmla="*/ 2705538 w 5645732"/>
              <a:gd name="connsiteY2-70" fmla="*/ 10237 h 5343874"/>
              <a:gd name="connsiteX3-71" fmla="*/ 4911711 w 5645732"/>
              <a:gd name="connsiteY3-72" fmla="*/ 619837 h 5343874"/>
              <a:gd name="connsiteX4-73" fmla="*/ 5550339 w 5645732"/>
              <a:gd name="connsiteY4-74" fmla="*/ 3116294 h 5343874"/>
              <a:gd name="connsiteX5-75" fmla="*/ 2705538 w 5645732"/>
              <a:gd name="connsiteY5-76" fmla="*/ 5322465 h 5343874"/>
              <a:gd name="connsiteX6-77" fmla="*/ 339710 w 5645732"/>
              <a:gd name="connsiteY6-78" fmla="*/ 4146808 h 5343874"/>
              <a:gd name="connsiteX7" fmla="*/ 49424 w 5645732"/>
              <a:gd name="connsiteY7" fmla="*/ 2666351 h 5343874"/>
              <a:gd name="connsiteX0-79" fmla="*/ 180841 w 5777149"/>
              <a:gd name="connsiteY0-80" fmla="*/ 2666351 h 5335133"/>
              <a:gd name="connsiteX1-81" fmla="*/ 804955 w 5777149"/>
              <a:gd name="connsiteY1-82" fmla="*/ 997208 h 5335133"/>
              <a:gd name="connsiteX2-83" fmla="*/ 2836955 w 5777149"/>
              <a:gd name="connsiteY2-84" fmla="*/ 10237 h 5335133"/>
              <a:gd name="connsiteX3-85" fmla="*/ 5043128 w 5777149"/>
              <a:gd name="connsiteY3-86" fmla="*/ 619837 h 5335133"/>
              <a:gd name="connsiteX4-87" fmla="*/ 5681756 w 5777149"/>
              <a:gd name="connsiteY4-88" fmla="*/ 3116294 h 5335133"/>
              <a:gd name="connsiteX5-89" fmla="*/ 2836955 w 5777149"/>
              <a:gd name="connsiteY5-90" fmla="*/ 5322465 h 5335133"/>
              <a:gd name="connsiteX6-91" fmla="*/ 238898 w 5777149"/>
              <a:gd name="connsiteY6-92" fmla="*/ 3958122 h 5335133"/>
              <a:gd name="connsiteX7-93" fmla="*/ 180841 w 5777149"/>
              <a:gd name="connsiteY7-94" fmla="*/ 2666351 h 5335133"/>
              <a:gd name="connsiteX0-95" fmla="*/ 162747 w 5788084"/>
              <a:gd name="connsiteY0-96" fmla="*/ 2274466 h 5335133"/>
              <a:gd name="connsiteX1-97" fmla="*/ 815890 w 5788084"/>
              <a:gd name="connsiteY1-98" fmla="*/ 997208 h 5335133"/>
              <a:gd name="connsiteX2-99" fmla="*/ 2847890 w 5788084"/>
              <a:gd name="connsiteY2-100" fmla="*/ 10237 h 5335133"/>
              <a:gd name="connsiteX3-101" fmla="*/ 5054063 w 5788084"/>
              <a:gd name="connsiteY3-102" fmla="*/ 619837 h 5335133"/>
              <a:gd name="connsiteX4-103" fmla="*/ 5692691 w 5788084"/>
              <a:gd name="connsiteY4-104" fmla="*/ 3116294 h 5335133"/>
              <a:gd name="connsiteX5-105" fmla="*/ 2847890 w 5788084"/>
              <a:gd name="connsiteY5-106" fmla="*/ 5322465 h 5335133"/>
              <a:gd name="connsiteX6-107" fmla="*/ 249833 w 5788084"/>
              <a:gd name="connsiteY6-108" fmla="*/ 3958122 h 5335133"/>
              <a:gd name="connsiteX7-109" fmla="*/ 162747 w 5788084"/>
              <a:gd name="connsiteY7-110" fmla="*/ 2274466 h 53351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93" y="connsiteY7-94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auto"/>
            <a:endParaRPr kumimoji="1" lang="zh-CN" altLang="en-US" sz="1350" strike="noStrike" noProof="1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1717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182688"/>
            <a:ext cx="9144000" cy="5675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 fontAlgn="auto"/>
            <a:endParaRPr kumimoji="1" lang="zh-CN" altLang="en-US" sz="1350" strike="noStrike" noProof="1"/>
          </a:p>
        </p:txBody>
      </p:sp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1717" y="258233"/>
            <a:ext cx="3977087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 fontAlgn="auto"/>
            <a:r>
              <a:rPr kumimoji="1" lang="en-US" altLang="zh-CN" strike="noStrike" noProof="1" smtClean="0"/>
              <a:t>CLICK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HERE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TO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ADD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YOUR</a:t>
            </a:r>
            <a:r>
              <a:rPr kumimoji="1" lang="zh-CN" altLang="en-US" strike="noStrike" noProof="1" smtClean="0"/>
              <a:t> </a:t>
            </a:r>
            <a:r>
              <a:rPr kumimoji="1" lang="en-US" altLang="zh-CN" strike="noStrike" noProof="1" smtClean="0"/>
              <a:t>TITLE</a:t>
            </a:r>
            <a:endParaRPr kumimoji="1" lang="zh-CN" altLang="en-US" strike="noStrike" noProof="1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/>
          <a:lstStyle/>
          <a:p>
            <a:pPr fontAlgn="auto"/>
            <a:fld id="{A39F1C73-6920-4190-8F76-1A0FE52E9A1A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/>
          <a:p>
            <a:pPr fontAlgn="auto"/>
            <a:fld id="{36C443CB-CBD7-4A8A-9BAA-27A79AA954DD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  <a:p>
            <a:pPr lvl="1" fontAlgn="auto"/>
            <a:r>
              <a:rPr lang="zh-CN" altLang="en-US" strike="noStrike" noProof="1" smtClean="0"/>
              <a:t>第二级</a:t>
            </a:r>
          </a:p>
          <a:p>
            <a:pPr lvl="2" fontAlgn="auto"/>
            <a:r>
              <a:rPr lang="zh-CN" altLang="en-US" strike="noStrike" noProof="1" smtClean="0"/>
              <a:t>第三级</a:t>
            </a:r>
          </a:p>
          <a:p>
            <a:pPr lvl="3" fontAlgn="auto"/>
            <a:r>
              <a:rPr lang="zh-CN" altLang="en-US" strike="noStrike" noProof="1" smtClean="0"/>
              <a:t>第四级</a:t>
            </a:r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  <a:p>
            <a:pPr lvl="1" fontAlgn="auto"/>
            <a:r>
              <a:rPr lang="zh-CN" altLang="en-US" strike="noStrike" noProof="1" smtClean="0"/>
              <a:t>第二级</a:t>
            </a:r>
          </a:p>
          <a:p>
            <a:pPr lvl="2" fontAlgn="auto"/>
            <a:r>
              <a:rPr lang="zh-CN" altLang="en-US" strike="noStrike" noProof="1" smtClean="0"/>
              <a:t>第三级</a:t>
            </a:r>
          </a:p>
          <a:p>
            <a:pPr lvl="3" fontAlgn="auto"/>
            <a:r>
              <a:rPr lang="zh-CN" altLang="en-US" strike="noStrike" noProof="1" smtClean="0"/>
              <a:t>第四级</a:t>
            </a:r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  <a:p>
            <a:pPr lvl="1" fontAlgn="auto"/>
            <a:r>
              <a:rPr lang="zh-CN" altLang="en-US" strike="noStrike" noProof="1" smtClean="0"/>
              <a:t>第二级</a:t>
            </a:r>
          </a:p>
          <a:p>
            <a:pPr lvl="2" fontAlgn="auto"/>
            <a:r>
              <a:rPr lang="zh-CN" altLang="en-US" strike="noStrike" noProof="1" smtClean="0"/>
              <a:t>第三级</a:t>
            </a:r>
          </a:p>
          <a:p>
            <a:pPr lvl="3" fontAlgn="auto"/>
            <a:r>
              <a:rPr lang="zh-CN" altLang="en-US" strike="noStrike" noProof="1" smtClean="0"/>
              <a:t>第四级</a:t>
            </a:r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  <a:p>
            <a:pPr lvl="1" fontAlgn="auto"/>
            <a:r>
              <a:rPr lang="zh-CN" altLang="en-US" strike="noStrike" noProof="1" smtClean="0"/>
              <a:t>第二级</a:t>
            </a:r>
          </a:p>
          <a:p>
            <a:pPr lvl="2" fontAlgn="auto"/>
            <a:r>
              <a:rPr lang="zh-CN" altLang="en-US" strike="noStrike" noProof="1" smtClean="0"/>
              <a:t>第三级</a:t>
            </a:r>
          </a:p>
          <a:p>
            <a:pPr lvl="3" fontAlgn="auto"/>
            <a:r>
              <a:rPr lang="zh-CN" altLang="en-US" strike="noStrike" noProof="1" smtClean="0"/>
              <a:t>第四级</a:t>
            </a:r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  <a:p>
            <a:pPr lvl="1" fontAlgn="auto"/>
            <a:r>
              <a:rPr lang="zh-CN" altLang="en-US" strike="noStrike" noProof="1" smtClean="0"/>
              <a:t>第二级</a:t>
            </a:r>
          </a:p>
          <a:p>
            <a:pPr lvl="2" fontAlgn="auto"/>
            <a:r>
              <a:rPr lang="zh-CN" altLang="en-US" strike="noStrike" noProof="1" smtClean="0"/>
              <a:t>第三级</a:t>
            </a:r>
          </a:p>
          <a:p>
            <a:pPr lvl="3" fontAlgn="auto"/>
            <a:r>
              <a:rPr lang="zh-CN" altLang="en-US" strike="noStrike" noProof="1" smtClean="0"/>
              <a:t>第四级</a:t>
            </a:r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 indent="-22860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2018/9/13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0815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081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42862" y="2070100"/>
            <a:ext cx="9229725" cy="26955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350" strike="noStrike" noProof="1"/>
          </a:p>
        </p:txBody>
      </p:sp>
      <p:sp>
        <p:nvSpPr>
          <p:cNvPr id="3" name="文本框 2"/>
          <p:cNvSpPr txBox="1"/>
          <p:nvPr/>
        </p:nvSpPr>
        <p:spPr>
          <a:xfrm>
            <a:off x="1623909" y="2501554"/>
            <a:ext cx="5897768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/>
            <a:r>
              <a:rPr kumimoji="1" lang="zh-CN" altLang="en-US" sz="405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文本智能处理挑战赛答辩</a:t>
            </a:r>
            <a:endParaRPr kumimoji="1" lang="zh-CN" altLang="en-US" sz="4050" noProof="1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7651" name="文本框 3"/>
          <p:cNvSpPr txBox="1"/>
          <p:nvPr/>
        </p:nvSpPr>
        <p:spPr>
          <a:xfrm>
            <a:off x="2455495" y="4263981"/>
            <a:ext cx="4513715" cy="64633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dirty="0" smtClean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东南</a:t>
            </a:r>
            <a:r>
              <a:rPr lang="zh-CN" altLang="en-US" dirty="0" smtClean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大学： </a:t>
            </a:r>
            <a:r>
              <a:rPr lang="zh-CN" altLang="en-US" dirty="0" smtClean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陈垚鑫         四川大学：杨康</a:t>
            </a:r>
            <a:endParaRPr lang="en-US" altLang="zh-CN" dirty="0" smtClean="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652" name="文本框 12"/>
          <p:cNvSpPr txBox="1"/>
          <p:nvPr/>
        </p:nvSpPr>
        <p:spPr>
          <a:xfrm>
            <a:off x="228600" y="647700"/>
            <a:ext cx="2463800" cy="584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 smtClean="0">
                <a:solidFill>
                  <a:srgbClr val="0553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达观杯</a:t>
            </a:r>
            <a:endParaRPr lang="zh-CN" altLang="en-US" sz="3200" dirty="0">
              <a:solidFill>
                <a:srgbClr val="0553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AutoShape 3"/>
          <p:cNvSpPr>
            <a:spLocks noChangeAspect="1" noChangeArrowheads="1" noTextEdit="1"/>
          </p:cNvSpPr>
          <p:nvPr/>
        </p:nvSpPr>
        <p:spPr bwMode="auto">
          <a:xfrm>
            <a:off x="2141538" y="6345238"/>
            <a:ext cx="2676525" cy="209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pPr fontAlgn="auto"/>
            <a:endParaRPr lang="zh-CN" altLang="en-US" sz="1350" strike="noStrike" noProof="1"/>
          </a:p>
        </p:txBody>
      </p:sp>
      <p:sp>
        <p:nvSpPr>
          <p:cNvPr id="32" name="Freeform 5"/>
          <p:cNvSpPr>
            <a:spLocks noEditPoints="1"/>
          </p:cNvSpPr>
          <p:nvPr/>
        </p:nvSpPr>
        <p:spPr bwMode="auto">
          <a:xfrm>
            <a:off x="7126288" y="4765675"/>
            <a:ext cx="1800225" cy="1412875"/>
          </a:xfrm>
          <a:custGeom>
            <a:avLst/>
            <a:gdLst>
              <a:gd name="T0" fmla="*/ 534 w 2878"/>
              <a:gd name="T1" fmla="*/ 1131 h 2253"/>
              <a:gd name="T2" fmla="*/ 534 w 2878"/>
              <a:gd name="T3" fmla="*/ 1973 h 2253"/>
              <a:gd name="T4" fmla="*/ 1439 w 2878"/>
              <a:gd name="T5" fmla="*/ 2253 h 2253"/>
              <a:gd name="T6" fmla="*/ 2344 w 2878"/>
              <a:gd name="T7" fmla="*/ 1973 h 2253"/>
              <a:gd name="T8" fmla="*/ 2344 w 2878"/>
              <a:gd name="T9" fmla="*/ 1131 h 2253"/>
              <a:gd name="T10" fmla="*/ 1439 w 2878"/>
              <a:gd name="T11" fmla="*/ 1611 h 2253"/>
              <a:gd name="T12" fmla="*/ 534 w 2878"/>
              <a:gd name="T13" fmla="*/ 1131 h 2253"/>
              <a:gd name="T14" fmla="*/ 2706 w 2878"/>
              <a:gd name="T15" fmla="*/ 1195 h 2253"/>
              <a:gd name="T16" fmla="*/ 2706 w 2878"/>
              <a:gd name="T17" fmla="*/ 805 h 2253"/>
              <a:gd name="T18" fmla="*/ 2878 w 2878"/>
              <a:gd name="T19" fmla="*/ 724 h 2253"/>
              <a:gd name="T20" fmla="*/ 1439 w 2878"/>
              <a:gd name="T21" fmla="*/ 0 h 2253"/>
              <a:gd name="T22" fmla="*/ 0 w 2878"/>
              <a:gd name="T23" fmla="*/ 715 h 2253"/>
              <a:gd name="T24" fmla="*/ 1439 w 2878"/>
              <a:gd name="T25" fmla="*/ 1430 h 2253"/>
              <a:gd name="T26" fmla="*/ 2525 w 2878"/>
              <a:gd name="T27" fmla="*/ 887 h 2253"/>
              <a:gd name="T28" fmla="*/ 2525 w 2878"/>
              <a:gd name="T29" fmla="*/ 1185 h 2253"/>
              <a:gd name="T30" fmla="*/ 2434 w 2878"/>
              <a:gd name="T31" fmla="*/ 1339 h 2253"/>
              <a:gd name="T32" fmla="*/ 2615 w 2878"/>
              <a:gd name="T33" fmla="*/ 1520 h 2253"/>
              <a:gd name="T34" fmla="*/ 2796 w 2878"/>
              <a:gd name="T35" fmla="*/ 1339 h 2253"/>
              <a:gd name="T36" fmla="*/ 2706 w 2878"/>
              <a:gd name="T37" fmla="*/ 1195 h 2253"/>
              <a:gd name="T38" fmla="*/ 2706 w 2878"/>
              <a:gd name="T39" fmla="*/ 1195 h 2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878" h="2253">
                <a:moveTo>
                  <a:pt x="534" y="1131"/>
                </a:moveTo>
                <a:cubicBezTo>
                  <a:pt x="534" y="1973"/>
                  <a:pt x="534" y="1973"/>
                  <a:pt x="534" y="1973"/>
                </a:cubicBezTo>
                <a:cubicBezTo>
                  <a:pt x="778" y="2145"/>
                  <a:pt x="1095" y="2253"/>
                  <a:pt x="1439" y="2253"/>
                </a:cubicBezTo>
                <a:cubicBezTo>
                  <a:pt x="1783" y="2253"/>
                  <a:pt x="2100" y="2145"/>
                  <a:pt x="2344" y="1973"/>
                </a:cubicBezTo>
                <a:cubicBezTo>
                  <a:pt x="2344" y="1131"/>
                  <a:pt x="2344" y="1131"/>
                  <a:pt x="2344" y="1131"/>
                </a:cubicBezTo>
                <a:cubicBezTo>
                  <a:pt x="1439" y="1611"/>
                  <a:pt x="1439" y="1611"/>
                  <a:pt x="1439" y="1611"/>
                </a:cubicBezTo>
                <a:cubicBezTo>
                  <a:pt x="534" y="1131"/>
                  <a:pt x="534" y="1131"/>
                  <a:pt x="534" y="1131"/>
                </a:cubicBezTo>
                <a:close/>
                <a:moveTo>
                  <a:pt x="2706" y="1195"/>
                </a:moveTo>
                <a:cubicBezTo>
                  <a:pt x="2706" y="805"/>
                  <a:pt x="2706" y="805"/>
                  <a:pt x="2706" y="805"/>
                </a:cubicBezTo>
                <a:cubicBezTo>
                  <a:pt x="2878" y="724"/>
                  <a:pt x="2878" y="724"/>
                  <a:pt x="2878" y="724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0" y="715"/>
                  <a:pt x="0" y="715"/>
                  <a:pt x="0" y="715"/>
                </a:cubicBezTo>
                <a:cubicBezTo>
                  <a:pt x="1439" y="1430"/>
                  <a:pt x="1439" y="1430"/>
                  <a:pt x="1439" y="1430"/>
                </a:cubicBezTo>
                <a:cubicBezTo>
                  <a:pt x="2525" y="887"/>
                  <a:pt x="2525" y="887"/>
                  <a:pt x="2525" y="887"/>
                </a:cubicBezTo>
                <a:cubicBezTo>
                  <a:pt x="2525" y="1185"/>
                  <a:pt x="2525" y="1185"/>
                  <a:pt x="2525" y="1185"/>
                </a:cubicBezTo>
                <a:cubicBezTo>
                  <a:pt x="2471" y="1213"/>
                  <a:pt x="2434" y="1276"/>
                  <a:pt x="2434" y="1339"/>
                </a:cubicBezTo>
                <a:cubicBezTo>
                  <a:pt x="2434" y="1439"/>
                  <a:pt x="2516" y="1520"/>
                  <a:pt x="2615" y="1520"/>
                </a:cubicBezTo>
                <a:cubicBezTo>
                  <a:pt x="2715" y="1520"/>
                  <a:pt x="2796" y="1439"/>
                  <a:pt x="2796" y="1339"/>
                </a:cubicBezTo>
                <a:cubicBezTo>
                  <a:pt x="2796" y="1285"/>
                  <a:pt x="2760" y="1222"/>
                  <a:pt x="2706" y="1195"/>
                </a:cubicBezTo>
                <a:cubicBezTo>
                  <a:pt x="2706" y="1195"/>
                  <a:pt x="2706" y="1195"/>
                  <a:pt x="2706" y="119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/>
            <a:endParaRPr lang="zh-CN" altLang="en-US" sz="1350" strike="noStrike" noProof="1"/>
          </a:p>
        </p:txBody>
      </p:sp>
      <p:sp>
        <p:nvSpPr>
          <p:cNvPr id="34" name="Freeform 5"/>
          <p:cNvSpPr>
            <a:spLocks noEditPoints="1"/>
          </p:cNvSpPr>
          <p:nvPr/>
        </p:nvSpPr>
        <p:spPr bwMode="auto">
          <a:xfrm>
            <a:off x="3228158" y="3797366"/>
            <a:ext cx="266700" cy="209550"/>
          </a:xfrm>
          <a:custGeom>
            <a:avLst/>
            <a:gdLst>
              <a:gd name="T0" fmla="*/ 534 w 2878"/>
              <a:gd name="T1" fmla="*/ 1131 h 2253"/>
              <a:gd name="T2" fmla="*/ 534 w 2878"/>
              <a:gd name="T3" fmla="*/ 1973 h 2253"/>
              <a:gd name="T4" fmla="*/ 1439 w 2878"/>
              <a:gd name="T5" fmla="*/ 2253 h 2253"/>
              <a:gd name="T6" fmla="*/ 2344 w 2878"/>
              <a:gd name="T7" fmla="*/ 1973 h 2253"/>
              <a:gd name="T8" fmla="*/ 2344 w 2878"/>
              <a:gd name="T9" fmla="*/ 1131 h 2253"/>
              <a:gd name="T10" fmla="*/ 1439 w 2878"/>
              <a:gd name="T11" fmla="*/ 1611 h 2253"/>
              <a:gd name="T12" fmla="*/ 534 w 2878"/>
              <a:gd name="T13" fmla="*/ 1131 h 2253"/>
              <a:gd name="T14" fmla="*/ 2706 w 2878"/>
              <a:gd name="T15" fmla="*/ 1195 h 2253"/>
              <a:gd name="T16" fmla="*/ 2706 w 2878"/>
              <a:gd name="T17" fmla="*/ 805 h 2253"/>
              <a:gd name="T18" fmla="*/ 2878 w 2878"/>
              <a:gd name="T19" fmla="*/ 724 h 2253"/>
              <a:gd name="T20" fmla="*/ 1439 w 2878"/>
              <a:gd name="T21" fmla="*/ 0 h 2253"/>
              <a:gd name="T22" fmla="*/ 0 w 2878"/>
              <a:gd name="T23" fmla="*/ 715 h 2253"/>
              <a:gd name="T24" fmla="*/ 1439 w 2878"/>
              <a:gd name="T25" fmla="*/ 1430 h 2253"/>
              <a:gd name="T26" fmla="*/ 2525 w 2878"/>
              <a:gd name="T27" fmla="*/ 887 h 2253"/>
              <a:gd name="T28" fmla="*/ 2525 w 2878"/>
              <a:gd name="T29" fmla="*/ 1185 h 2253"/>
              <a:gd name="T30" fmla="*/ 2434 w 2878"/>
              <a:gd name="T31" fmla="*/ 1339 h 2253"/>
              <a:gd name="T32" fmla="*/ 2615 w 2878"/>
              <a:gd name="T33" fmla="*/ 1520 h 2253"/>
              <a:gd name="T34" fmla="*/ 2796 w 2878"/>
              <a:gd name="T35" fmla="*/ 1339 h 2253"/>
              <a:gd name="T36" fmla="*/ 2706 w 2878"/>
              <a:gd name="T37" fmla="*/ 1195 h 2253"/>
              <a:gd name="T38" fmla="*/ 2706 w 2878"/>
              <a:gd name="T39" fmla="*/ 1195 h 2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878" h="2253">
                <a:moveTo>
                  <a:pt x="534" y="1131"/>
                </a:moveTo>
                <a:cubicBezTo>
                  <a:pt x="534" y="1973"/>
                  <a:pt x="534" y="1973"/>
                  <a:pt x="534" y="1973"/>
                </a:cubicBezTo>
                <a:cubicBezTo>
                  <a:pt x="778" y="2145"/>
                  <a:pt x="1095" y="2253"/>
                  <a:pt x="1439" y="2253"/>
                </a:cubicBezTo>
                <a:cubicBezTo>
                  <a:pt x="1783" y="2253"/>
                  <a:pt x="2100" y="2145"/>
                  <a:pt x="2344" y="1973"/>
                </a:cubicBezTo>
                <a:cubicBezTo>
                  <a:pt x="2344" y="1131"/>
                  <a:pt x="2344" y="1131"/>
                  <a:pt x="2344" y="1131"/>
                </a:cubicBezTo>
                <a:cubicBezTo>
                  <a:pt x="1439" y="1611"/>
                  <a:pt x="1439" y="1611"/>
                  <a:pt x="1439" y="1611"/>
                </a:cubicBezTo>
                <a:cubicBezTo>
                  <a:pt x="534" y="1131"/>
                  <a:pt x="534" y="1131"/>
                  <a:pt x="534" y="1131"/>
                </a:cubicBezTo>
                <a:close/>
                <a:moveTo>
                  <a:pt x="2706" y="1195"/>
                </a:moveTo>
                <a:cubicBezTo>
                  <a:pt x="2706" y="805"/>
                  <a:pt x="2706" y="805"/>
                  <a:pt x="2706" y="805"/>
                </a:cubicBezTo>
                <a:cubicBezTo>
                  <a:pt x="2878" y="724"/>
                  <a:pt x="2878" y="724"/>
                  <a:pt x="2878" y="724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0" y="715"/>
                  <a:pt x="0" y="715"/>
                  <a:pt x="0" y="715"/>
                </a:cubicBezTo>
                <a:cubicBezTo>
                  <a:pt x="1439" y="1430"/>
                  <a:pt x="1439" y="1430"/>
                  <a:pt x="1439" y="1430"/>
                </a:cubicBezTo>
                <a:cubicBezTo>
                  <a:pt x="2525" y="887"/>
                  <a:pt x="2525" y="887"/>
                  <a:pt x="2525" y="887"/>
                </a:cubicBezTo>
                <a:cubicBezTo>
                  <a:pt x="2525" y="1185"/>
                  <a:pt x="2525" y="1185"/>
                  <a:pt x="2525" y="1185"/>
                </a:cubicBezTo>
                <a:cubicBezTo>
                  <a:pt x="2471" y="1213"/>
                  <a:pt x="2434" y="1276"/>
                  <a:pt x="2434" y="1339"/>
                </a:cubicBezTo>
                <a:cubicBezTo>
                  <a:pt x="2434" y="1439"/>
                  <a:pt x="2516" y="1520"/>
                  <a:pt x="2615" y="1520"/>
                </a:cubicBezTo>
                <a:cubicBezTo>
                  <a:pt x="2715" y="1520"/>
                  <a:pt x="2796" y="1439"/>
                  <a:pt x="2796" y="1339"/>
                </a:cubicBezTo>
                <a:cubicBezTo>
                  <a:pt x="2796" y="1285"/>
                  <a:pt x="2760" y="1222"/>
                  <a:pt x="2706" y="1195"/>
                </a:cubicBezTo>
                <a:cubicBezTo>
                  <a:pt x="2706" y="1195"/>
                  <a:pt x="2706" y="1195"/>
                  <a:pt x="2706" y="1195"/>
                </a:cubicBezTo>
                <a:close/>
              </a:path>
            </a:pathLst>
          </a:custGeom>
          <a:solidFill>
            <a:srgbClr val="DD4E4A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fontAlgn="auto"/>
            <a:endParaRPr lang="zh-CN" altLang="en-US" sz="1350" strike="noStrike" noProof="1"/>
          </a:p>
        </p:txBody>
      </p:sp>
      <p:sp>
        <p:nvSpPr>
          <p:cNvPr id="9" name="文本框 3"/>
          <p:cNvSpPr txBox="1"/>
          <p:nvPr/>
        </p:nvSpPr>
        <p:spPr>
          <a:xfrm>
            <a:off x="3494623" y="3741001"/>
            <a:ext cx="2238676" cy="36933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dirty="0" smtClean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队伍名：</a:t>
            </a:r>
            <a:r>
              <a:rPr lang="en-US" altLang="zh-CN" dirty="0" err="1" smtClean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redhand</a:t>
            </a:r>
            <a:endParaRPr lang="zh-CN" altLang="en-US" dirty="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3911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RNN</a:t>
            </a:r>
            <a:r>
              <a:rPr lang="zh-CN" altLang="en-US" sz="2800" b="1" dirty="0" smtClean="0"/>
              <a:t>、</a:t>
            </a:r>
            <a:r>
              <a:rPr lang="en-US" altLang="zh-CN" sz="2800" b="1" dirty="0" smtClean="0"/>
              <a:t>CNN</a:t>
            </a:r>
            <a:r>
              <a:rPr lang="zh-CN" altLang="en-US" sz="2800" b="1" dirty="0" smtClean="0"/>
              <a:t>、</a:t>
            </a:r>
            <a:r>
              <a:rPr lang="en-US" altLang="zh-CN" sz="2800" b="1" dirty="0" smtClean="0"/>
              <a:t>RCNN</a:t>
            </a:r>
            <a:endParaRPr lang="zh-CN" altLang="en-US" sz="2800" b="1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8622321"/>
              </p:ext>
            </p:extLst>
          </p:nvPr>
        </p:nvGraphicFramePr>
        <p:xfrm>
          <a:off x="445927" y="1964586"/>
          <a:ext cx="4809814" cy="34641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1" name="Visio" r:id="rId4" imgW="4170670" imgH="2775692" progId="Visio.Drawing.11">
                  <p:embed/>
                </p:oleObj>
              </mc:Choice>
              <mc:Fallback>
                <p:oleObj name="Visio" r:id="rId4" imgW="4170670" imgH="2775692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5927" y="1964586"/>
                        <a:ext cx="4809814" cy="34641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85053"/>
              </p:ext>
            </p:extLst>
          </p:nvPr>
        </p:nvGraphicFramePr>
        <p:xfrm>
          <a:off x="5733021" y="1921230"/>
          <a:ext cx="28575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7840"/>
                <a:gridCol w="10896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score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RNN+kmaxpool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0.7715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CNN+kmaxpool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0.7776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RNN+CNN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0.7617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5452018" y="3951407"/>
            <a:ext cx="34195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两种方式：</a:t>
            </a:r>
            <a:endParaRPr lang="en-US" altLang="zh-CN" dirty="0" smtClean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从文章</a:t>
            </a:r>
            <a:r>
              <a:rPr lang="zh-CN" altLang="en-US" dirty="0" smtClean="0"/>
              <a:t>开头往后</a:t>
            </a:r>
            <a:r>
              <a:rPr lang="en-US" altLang="zh-CN" dirty="0" smtClean="0"/>
              <a:t>1200</a:t>
            </a:r>
            <a:r>
              <a:rPr lang="zh-CN" altLang="en-US" dirty="0" smtClean="0"/>
              <a:t>词</a:t>
            </a:r>
            <a:endParaRPr lang="en-US" altLang="zh-CN" dirty="0" smtClean="0"/>
          </a:p>
          <a:p>
            <a:pPr marL="342900" indent="-342900">
              <a:buFont typeface="+mj-lt"/>
              <a:buAutoNum type="arabicPeriod"/>
            </a:pPr>
            <a:r>
              <a:rPr lang="zh-CN" altLang="en-US" dirty="0"/>
              <a:t>文章</a:t>
            </a:r>
            <a:r>
              <a:rPr lang="zh-CN" altLang="en-US" dirty="0" smtClean="0"/>
              <a:t>开头中间结尾各</a:t>
            </a:r>
            <a:r>
              <a:rPr lang="en-US" altLang="zh-CN" dirty="0" smtClean="0"/>
              <a:t>400</a:t>
            </a:r>
            <a:r>
              <a:rPr lang="zh-CN" altLang="en-US" dirty="0" smtClean="0"/>
              <a:t>词，分别做卷积、</a:t>
            </a:r>
            <a:r>
              <a:rPr lang="en-US" altLang="zh-CN" dirty="0" smtClean="0"/>
              <a:t>RNN</a:t>
            </a:r>
            <a:r>
              <a:rPr lang="zh-CN" altLang="en-US" dirty="0" smtClean="0"/>
              <a:t>和</a:t>
            </a:r>
            <a:r>
              <a:rPr lang="en-US" altLang="zh-CN" dirty="0"/>
              <a:t>pooling</a:t>
            </a:r>
            <a:r>
              <a:rPr lang="zh-CN" altLang="en-US" dirty="0" smtClean="0"/>
              <a:t>等操作。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793806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78838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Hierarchical Attention Network (self attention)</a:t>
            </a:r>
            <a:endParaRPr lang="zh-CN" altLang="en-US" sz="2800" b="1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347" y="1561449"/>
            <a:ext cx="4562830" cy="529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91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58366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关注</a:t>
            </a:r>
            <a:r>
              <a:rPr lang="zh-CN" altLang="en-US" sz="2800" b="1" dirty="0" smtClean="0"/>
              <a:t>易错类</a:t>
            </a:r>
            <a:endParaRPr lang="zh-CN" altLang="en-US" sz="2800" b="1" dirty="0"/>
          </a:p>
        </p:txBody>
      </p:sp>
      <p:sp>
        <p:nvSpPr>
          <p:cNvPr id="13" name="文本框 12"/>
          <p:cNvSpPr txBox="1"/>
          <p:nvPr/>
        </p:nvSpPr>
        <p:spPr>
          <a:xfrm>
            <a:off x="739295" y="2035625"/>
            <a:ext cx="7444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通过改变损失函数，增加</a:t>
            </a:r>
            <a:r>
              <a:rPr lang="zh-CN" altLang="en-US" sz="2400" dirty="0" smtClean="0"/>
              <a:t>易错类的</a:t>
            </a:r>
            <a:r>
              <a:rPr lang="zh-CN" altLang="en-US" sz="2400" dirty="0" smtClean="0"/>
              <a:t>权重，使</a:t>
            </a:r>
            <a:r>
              <a:rPr lang="zh-CN" altLang="en-US" sz="2400" dirty="0" smtClean="0"/>
              <a:t>其在训练时得到更多的关注</a:t>
            </a:r>
            <a:endParaRPr lang="en-US" altLang="zh-CN" sz="2400" dirty="0" smtClean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07002"/>
              </p:ext>
            </p:extLst>
          </p:nvPr>
        </p:nvGraphicFramePr>
        <p:xfrm>
          <a:off x="775338" y="3437020"/>
          <a:ext cx="7738285" cy="1951632"/>
        </p:xfrm>
        <a:graphic>
          <a:graphicData uri="http://schemas.openxmlformats.org/drawingml/2006/table">
            <a:tbl>
              <a:tblPr firstRow="1" firstCol="1" bandRow="1"/>
              <a:tblGrid>
                <a:gridCol w="1105336"/>
                <a:gridCol w="1105336"/>
                <a:gridCol w="1105336"/>
                <a:gridCol w="1105336"/>
                <a:gridCol w="1105336"/>
                <a:gridCol w="1105336"/>
                <a:gridCol w="1106269"/>
              </a:tblGrid>
              <a:tr h="48790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model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word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word_cw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combine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art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art_cw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combine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790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cnnbn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0.7247</a:t>
                      </a: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0.7186</a:t>
                      </a: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0.7364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0.6813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0.6727</a:t>
                      </a: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0.6921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48790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dpcnn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0.7346</a:t>
                      </a: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0.7237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0.7419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0.7129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0.7012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0.7262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8790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 err="1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mhan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0.7791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0.7256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0.7824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0.7533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0.7128</a:t>
                      </a: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0.7669</a:t>
                      </a:r>
                      <a:r>
                        <a:rPr lang="en-US" sz="20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664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/>
              <a:t>深度</a:t>
            </a:r>
            <a:r>
              <a:rPr lang="zh-CN" altLang="en-US" sz="2800" b="1" dirty="0" smtClean="0"/>
              <a:t>模型</a:t>
            </a:r>
            <a:r>
              <a:rPr lang="en-US" altLang="zh-CN" sz="2800" b="1" dirty="0" smtClean="0"/>
              <a:t>+</a:t>
            </a:r>
            <a:r>
              <a:rPr lang="zh-CN" altLang="en-US" sz="2800" b="1" dirty="0" smtClean="0"/>
              <a:t>传统特征</a:t>
            </a:r>
            <a:endParaRPr lang="zh-CN" altLang="en-US" sz="2800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701040" y="1941622"/>
            <a:ext cx="744474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在基于</a:t>
            </a:r>
            <a:r>
              <a:rPr lang="en-US" altLang="zh-CN" sz="2400" dirty="0" smtClean="0"/>
              <a:t>word</a:t>
            </a:r>
            <a:r>
              <a:rPr lang="zh-CN" altLang="en-US" sz="2400" dirty="0" smtClean="0"/>
              <a:t>的深度模型中，</a:t>
            </a:r>
            <a:r>
              <a:rPr lang="en-US" altLang="zh-CN" sz="2400" dirty="0" smtClean="0"/>
              <a:t>dense</a:t>
            </a:r>
            <a:r>
              <a:rPr lang="zh-CN" altLang="en-US" sz="2400" dirty="0" smtClean="0"/>
              <a:t>层中加入基于</a:t>
            </a:r>
            <a:r>
              <a:rPr lang="en-US" altLang="zh-CN" sz="2400" dirty="0" smtClean="0"/>
              <a:t>char</a:t>
            </a:r>
            <a:r>
              <a:rPr lang="zh-CN" altLang="en-US" sz="2400" dirty="0" smtClean="0"/>
              <a:t>的</a:t>
            </a:r>
            <a:r>
              <a:rPr lang="en-US" altLang="zh-CN" sz="2400" dirty="0" smtClean="0"/>
              <a:t>SVD</a:t>
            </a:r>
            <a:r>
              <a:rPr lang="zh-CN" altLang="en-US" sz="2400" dirty="0" smtClean="0"/>
              <a:t>降维特征</a:t>
            </a:r>
            <a:endParaRPr lang="en-US" altLang="zh-CN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在基于</a:t>
            </a:r>
            <a:r>
              <a:rPr lang="en-US" altLang="zh-CN" sz="2400" dirty="0" smtClean="0"/>
              <a:t>char </a:t>
            </a:r>
            <a:r>
              <a:rPr lang="zh-CN" altLang="en-US" sz="2400" dirty="0" smtClean="0"/>
              <a:t>的深度模型中，</a:t>
            </a:r>
            <a:r>
              <a:rPr lang="en-US" altLang="zh-CN" sz="2400" dirty="0" smtClean="0"/>
              <a:t>dense</a:t>
            </a:r>
            <a:r>
              <a:rPr lang="zh-CN" altLang="en-US" sz="2400" dirty="0" smtClean="0"/>
              <a:t>层中加入基于</a:t>
            </a:r>
            <a:r>
              <a:rPr lang="en-US" altLang="zh-CN" sz="2400" dirty="0" smtClean="0"/>
              <a:t>word</a:t>
            </a:r>
            <a:r>
              <a:rPr lang="zh-CN" altLang="en-US" sz="2400" dirty="0" smtClean="0"/>
              <a:t>的</a:t>
            </a:r>
            <a:r>
              <a:rPr lang="en-US" altLang="zh-CN" sz="2400" dirty="0" smtClean="0"/>
              <a:t>SVD</a:t>
            </a:r>
            <a:r>
              <a:rPr lang="zh-CN" altLang="en-US" sz="2400" dirty="0" smtClean="0"/>
              <a:t>降维特征</a:t>
            </a:r>
            <a:endParaRPr lang="en-US" altLang="zh-CN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479453"/>
              </p:ext>
            </p:extLst>
          </p:nvPr>
        </p:nvGraphicFramePr>
        <p:xfrm>
          <a:off x="1554480" y="4502692"/>
          <a:ext cx="65913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7100"/>
                <a:gridCol w="2197100"/>
                <a:gridCol w="21971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没加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SVD</a:t>
                      </a:r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CV</a:t>
                      </a:r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结果）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加入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SVD</a:t>
                      </a:r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CV</a:t>
                      </a:r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结果）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RNN-attention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0.7808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0.7856</a:t>
                      </a:r>
                      <a:endParaRPr lang="zh-CN" altLang="en-US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Fast-attention</a:t>
                      </a:r>
                      <a:endParaRPr lang="zh-CN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0.7776</a:t>
                      </a:r>
                      <a:endParaRPr lang="zh-CN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0.7831</a:t>
                      </a:r>
                      <a:endParaRPr lang="zh-CN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39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3911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pseudo-labelling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78" y="2001588"/>
            <a:ext cx="5029538" cy="439076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697257" y="1755928"/>
            <a:ext cx="2873376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模型可以容忍</a:t>
            </a:r>
            <a:r>
              <a:rPr lang="en-US" altLang="zh-CN" sz="2000" dirty="0" smtClean="0"/>
              <a:t>10%</a:t>
            </a:r>
            <a:r>
              <a:rPr lang="zh-CN" altLang="en-US" sz="2000" dirty="0" smtClean="0"/>
              <a:t>以内的标注噪声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smtClean="0"/>
              <a:t>Test</a:t>
            </a:r>
            <a:r>
              <a:rPr lang="zh-CN" altLang="en-US" sz="2000" dirty="0"/>
              <a:t> </a:t>
            </a:r>
            <a:r>
              <a:rPr lang="zh-CN" altLang="en-US" sz="2000" dirty="0" smtClean="0"/>
              <a:t>样本的准确率大概是</a:t>
            </a:r>
            <a:r>
              <a:rPr lang="en-US" altLang="zh-CN" sz="2000" dirty="0" smtClean="0"/>
              <a:t>79%</a:t>
            </a:r>
            <a:r>
              <a:rPr lang="zh-CN" altLang="en-US" sz="2000" dirty="0" smtClean="0"/>
              <a:t>左右，因此每次训练时，取训练集</a:t>
            </a:r>
            <a:r>
              <a:rPr lang="en-US" altLang="zh-CN" sz="2000" dirty="0" smtClean="0"/>
              <a:t>8</a:t>
            </a:r>
            <a:r>
              <a:rPr lang="zh-CN" altLang="en-US" sz="2000" dirty="0" smtClean="0"/>
              <a:t>万</a:t>
            </a:r>
            <a:r>
              <a:rPr lang="en-US" altLang="zh-CN" sz="2000" dirty="0" smtClean="0"/>
              <a:t>+test</a:t>
            </a:r>
            <a:r>
              <a:rPr lang="zh-CN" altLang="en-US" sz="2000" dirty="0" smtClean="0"/>
              <a:t>中随机取</a:t>
            </a:r>
            <a:r>
              <a:rPr lang="en-US" altLang="zh-CN" sz="2000" dirty="0" smtClean="0"/>
              <a:t>5</a:t>
            </a:r>
            <a:r>
              <a:rPr lang="zh-CN" altLang="en-US" sz="2000" dirty="0" smtClean="0"/>
              <a:t>万，满足噪声容限要求，同时扩大了训练集。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好处：</a:t>
            </a:r>
            <a:r>
              <a:rPr lang="en-US" altLang="zh-CN" sz="2000" dirty="0"/>
              <a:t>allows your network to see a larger set of combinations of words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9536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983595"/>
            <a:chOff x="-52" y="-53"/>
            <a:chExt cx="14537" cy="1548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12315" y="1304"/>
              <a:ext cx="343" cy="191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Mo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41324" y="1062377"/>
            <a:ext cx="3911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模型筛选</a:t>
            </a:r>
            <a:endParaRPr lang="zh-CN" altLang="en-US" sz="28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872433" y="1736791"/>
            <a:ext cx="755142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本次比赛中一共训练了</a:t>
            </a:r>
            <a:r>
              <a:rPr lang="en-US" altLang="zh-CN" sz="2000" dirty="0" smtClean="0"/>
              <a:t>43</a:t>
            </a:r>
            <a:r>
              <a:rPr lang="zh-CN" altLang="en-US" sz="2000" dirty="0" smtClean="0"/>
              <a:t>个模型，在合队过程中必然存在一些冗余的模型。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使用后向选择算法，在</a:t>
            </a:r>
            <a:r>
              <a:rPr lang="en-US" altLang="zh-CN" sz="2000" dirty="0" smtClean="0"/>
              <a:t>LR</a:t>
            </a:r>
            <a:r>
              <a:rPr lang="zh-CN" altLang="en-US" sz="2000" dirty="0" smtClean="0"/>
              <a:t>分类器上交叉验证，进行模型筛选。</a:t>
            </a:r>
            <a:endParaRPr lang="en-US" altLang="zh-CN" sz="20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zh-CN" altLang="en-US" sz="2000" dirty="0" smtClean="0"/>
              <a:t>首先将所有模型加入，共同训练</a:t>
            </a:r>
            <a:endParaRPr lang="en-US" altLang="zh-CN" sz="20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zh-CN" altLang="en-US" sz="2000" dirty="0" smtClean="0"/>
              <a:t>进行</a:t>
            </a:r>
            <a:r>
              <a:rPr lang="en-US" altLang="zh-CN" sz="2000" dirty="0" smtClean="0"/>
              <a:t>43</a:t>
            </a:r>
            <a:r>
              <a:rPr lang="zh-CN" altLang="en-US" sz="2000" dirty="0" smtClean="0"/>
              <a:t>次迭代，每次剔除一个模型。最后删除</a:t>
            </a:r>
            <a:r>
              <a:rPr lang="en-US" altLang="zh-CN" sz="2000" dirty="0" smtClean="0"/>
              <a:t>CV</a:t>
            </a:r>
            <a:r>
              <a:rPr lang="zh-CN" altLang="en-US" sz="2000" dirty="0" smtClean="0"/>
              <a:t>得分提升最高的该次迭代中剔除的模型。</a:t>
            </a:r>
            <a:endParaRPr lang="en-US" altLang="zh-CN" sz="20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zh-CN" altLang="en-US" sz="2000" dirty="0" smtClean="0"/>
              <a:t>不断重复以上步骤，直到</a:t>
            </a:r>
            <a:r>
              <a:rPr lang="en-US" altLang="zh-CN" sz="2000" dirty="0" smtClean="0"/>
              <a:t>CV</a:t>
            </a:r>
            <a:r>
              <a:rPr lang="zh-CN" altLang="en-US" sz="2000" dirty="0" smtClean="0"/>
              <a:t>得分不再提高。</a:t>
            </a:r>
            <a:endParaRPr lang="en-US" altLang="zh-CN" sz="2000" dirty="0" smtClean="0"/>
          </a:p>
          <a:p>
            <a:pPr marL="800100" lvl="1" indent="-342900">
              <a:buFont typeface="+mj-lt"/>
              <a:buAutoNum type="arabicPeriod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smtClean="0"/>
              <a:t>Stacking</a:t>
            </a:r>
            <a:r>
              <a:rPr lang="zh-CN" altLang="en-US" sz="2000" dirty="0"/>
              <a:t>第一</a:t>
            </a:r>
            <a:r>
              <a:rPr lang="zh-CN" altLang="en-US" sz="2000" dirty="0" smtClean="0"/>
              <a:t>层中一共使用了</a:t>
            </a:r>
            <a:r>
              <a:rPr lang="en-US" altLang="zh-CN" sz="2000" dirty="0" smtClean="0"/>
              <a:t>4</a:t>
            </a:r>
            <a:r>
              <a:rPr lang="zh-CN" altLang="en-US" sz="2000" dirty="0" smtClean="0"/>
              <a:t>个模型，分别是</a:t>
            </a:r>
            <a:r>
              <a:rPr lang="en-US" altLang="zh-CN" sz="2000" dirty="0" smtClean="0"/>
              <a:t>2</a:t>
            </a:r>
            <a:r>
              <a:rPr lang="zh-CN" altLang="en-US" sz="2000" dirty="0" smtClean="0"/>
              <a:t>层</a:t>
            </a:r>
            <a:r>
              <a:rPr lang="en-US" altLang="zh-CN" sz="2000" dirty="0" smtClean="0"/>
              <a:t>MLP</a:t>
            </a:r>
            <a:r>
              <a:rPr lang="zh-CN" altLang="en-US" sz="2000" dirty="0" smtClean="0"/>
              <a:t>，</a:t>
            </a:r>
            <a:r>
              <a:rPr lang="en-US" altLang="zh-CN" sz="2000" dirty="0" err="1" smtClean="0"/>
              <a:t>lightgbm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LR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SVC(linear)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smtClean="0"/>
              <a:t>Stacking</a:t>
            </a:r>
            <a:r>
              <a:rPr lang="zh-CN" altLang="en-US" sz="2000" dirty="0" smtClean="0"/>
              <a:t>第二层使用了</a:t>
            </a:r>
            <a:r>
              <a:rPr lang="en-US" altLang="zh-CN" sz="2000" dirty="0"/>
              <a:t>SVC(linear</a:t>
            </a:r>
            <a:r>
              <a:rPr lang="en-US" altLang="zh-CN" sz="20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最后得分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榜</a:t>
            </a:r>
            <a:r>
              <a:rPr lang="en-US" altLang="zh-CN" sz="2000" dirty="0" smtClean="0"/>
              <a:t>0.80025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B</a:t>
            </a:r>
            <a:r>
              <a:rPr lang="zh-CN" altLang="en-US" sz="2000" dirty="0" smtClean="0"/>
              <a:t>榜</a:t>
            </a:r>
            <a:r>
              <a:rPr lang="en-US" altLang="zh-CN" sz="2000" dirty="0" smtClean="0"/>
              <a:t>0.79895</a:t>
            </a:r>
          </a:p>
        </p:txBody>
      </p:sp>
    </p:spTree>
    <p:extLst>
      <p:ext uri="{BB962C8B-B14F-4D97-AF65-F5344CB8AC3E}">
        <p14:creationId xmlns:p14="http://schemas.microsoft.com/office/powerpoint/2010/main" val="1664965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983595"/>
            <a:chOff x="-52" y="-53"/>
            <a:chExt cx="14537" cy="1548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12315" y="1304"/>
              <a:ext cx="343" cy="191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Mo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41324" y="1062377"/>
            <a:ext cx="3911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08659" y="1927860"/>
            <a:ext cx="801225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使用了</a:t>
            </a:r>
            <a:r>
              <a:rPr lang="en-US" altLang="zh-CN" sz="2000" dirty="0" smtClean="0"/>
              <a:t>pseudo-labeling</a:t>
            </a:r>
            <a:r>
              <a:rPr lang="zh-CN" altLang="en-US" sz="2000" dirty="0" smtClean="0"/>
              <a:t>，降低了过拟合的程度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基于</a:t>
            </a:r>
            <a:r>
              <a:rPr lang="en-US" altLang="zh-CN" sz="2000" dirty="0" smtClean="0"/>
              <a:t>Char</a:t>
            </a:r>
            <a:r>
              <a:rPr lang="zh-CN" altLang="en-US" sz="2000" dirty="0" smtClean="0"/>
              <a:t>的训练结果虽然不好，但是对融合很有帮助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使用两种词向量的拼接进行训练，比仅使用单种词向量效果好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深度模型</a:t>
            </a:r>
            <a:r>
              <a:rPr lang="en-US" altLang="zh-CN" sz="2000" dirty="0" smtClean="0"/>
              <a:t>+</a:t>
            </a:r>
            <a:r>
              <a:rPr lang="zh-CN" altLang="en-US" sz="2000" dirty="0" smtClean="0"/>
              <a:t>传统模型降维过后的特征，很有帮助。</a:t>
            </a:r>
            <a:r>
              <a:rPr lang="en-US" altLang="zh-CN" sz="2000" dirty="0" smtClean="0"/>
              <a:t>Word</a:t>
            </a:r>
            <a:r>
              <a:rPr lang="zh-CN" altLang="en-US" sz="2000" dirty="0" smtClean="0"/>
              <a:t>的深度模型加</a:t>
            </a:r>
            <a:r>
              <a:rPr lang="en-US" altLang="zh-CN" sz="2000" dirty="0" smtClean="0"/>
              <a:t>char</a:t>
            </a:r>
            <a:r>
              <a:rPr lang="zh-CN" altLang="en-US" sz="2000" dirty="0" smtClean="0"/>
              <a:t>的传统特征效果更佳。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使用后</a:t>
            </a:r>
            <a:r>
              <a:rPr lang="zh-CN" altLang="en-US" sz="2000" dirty="0" smtClean="0"/>
              <a:t>向选择算法对模型进行筛选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修改</a:t>
            </a:r>
            <a:r>
              <a:rPr lang="zh-CN" altLang="en-US" sz="2000" dirty="0" smtClean="0"/>
              <a:t>了损失函数为类相关损失函数，提升了在某些类上的性能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543396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1900238" y="2792413"/>
            <a:ext cx="6856412" cy="1519237"/>
          </a:xfrm>
          <a:noFill/>
          <a:ln>
            <a:noFill/>
          </a:ln>
        </p:spPr>
        <p:txBody>
          <a:bodyPr anchor="t"/>
          <a:lstStyle/>
          <a:p>
            <a:pPr defTabSz="685800"/>
            <a:r>
              <a:rPr lang="en-US" altLang="zh-CN" sz="6000" kern="1200" dirty="0">
                <a:latin typeface="+mn-lt"/>
                <a:ea typeface="+mn-ea"/>
                <a:cs typeface="+mn-cs"/>
              </a:rPr>
              <a:t>THANK</a:t>
            </a:r>
            <a:r>
              <a:rPr lang="zh-CN" altLang="en-US" sz="6000" kern="1200" dirty="0">
                <a:latin typeface="+mn-lt"/>
                <a:ea typeface="+mn-ea"/>
                <a:cs typeface="+mn-cs"/>
              </a:rPr>
              <a:t> </a:t>
            </a:r>
            <a:r>
              <a:rPr lang="en-US" altLang="zh-CN" sz="6000" kern="1200" dirty="0">
                <a:latin typeface="+mn-lt"/>
                <a:ea typeface="+mn-ea"/>
                <a:cs typeface="+mn-cs"/>
              </a:rPr>
              <a:t>YOU!</a:t>
            </a:r>
          </a:p>
        </p:txBody>
      </p:sp>
    </p:spTree>
  </p:cSld>
  <p:clrMapOvr>
    <a:masterClrMapping/>
  </p:clrMapOvr>
  <p:transition>
    <p:circl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文本占位符 1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2011363"/>
            <a:ext cx="2082800" cy="1528762"/>
          </a:xfrm>
          <a:noFill/>
          <a:ln>
            <a:noFill/>
          </a:ln>
        </p:spPr>
        <p:txBody>
          <a:bodyPr anchor="t"/>
          <a:lstStyle/>
          <a:p>
            <a:pPr defTabSz="685800"/>
            <a:r>
              <a:rPr lang="zh-CN" altLang="en-US" kern="1200" dirty="0">
                <a:latin typeface="+mn-lt"/>
                <a:ea typeface="+mn-ea"/>
                <a:cs typeface="+mn-cs"/>
              </a:rPr>
              <a:t>目录</a:t>
            </a:r>
          </a:p>
        </p:txBody>
      </p:sp>
      <p:sp>
        <p:nvSpPr>
          <p:cNvPr id="29698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203325" y="3544888"/>
            <a:ext cx="2082800" cy="590550"/>
          </a:xfrm>
          <a:noFill/>
          <a:ln>
            <a:noFill/>
          </a:ln>
        </p:spPr>
        <p:txBody>
          <a:bodyPr anchor="t"/>
          <a:lstStyle/>
          <a:p>
            <a:pPr defTabSz="685800"/>
            <a:r>
              <a:rPr lang="en-US" altLang="zh-CN" kern="1200" dirty="0">
                <a:latin typeface="+mn-lt"/>
                <a:ea typeface="+mn-ea"/>
                <a:cs typeface="+mn-cs"/>
              </a:rPr>
              <a:t>CONTENTS</a:t>
            </a:r>
            <a:endParaRPr lang="zh-CN" alt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9699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5256213" y="1203325"/>
            <a:ext cx="857250" cy="635000"/>
          </a:xfrm>
          <a:noFill/>
          <a:ln>
            <a:noFill/>
          </a:ln>
        </p:spPr>
        <p:txBody>
          <a:bodyPr anchor="ctr"/>
          <a:lstStyle/>
          <a:p>
            <a:pPr defTabSz="685800"/>
            <a:r>
              <a:rPr lang="en-US" altLang="zh-CN" kern="1200" dirty="0">
                <a:solidFill>
                  <a:srgbClr val="1E83B3"/>
                </a:solidFill>
                <a:latin typeface="+mn-lt"/>
                <a:ea typeface="+mn-ea"/>
                <a:cs typeface="+mn-cs"/>
              </a:rPr>
              <a:t>01</a:t>
            </a:r>
            <a:endParaRPr lang="zh-CN" altLang="en-US" kern="1200" dirty="0">
              <a:solidFill>
                <a:srgbClr val="1E83B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700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6100763" y="1203325"/>
            <a:ext cx="2439987" cy="635000"/>
          </a:xfrm>
          <a:noFill/>
          <a:ln>
            <a:noFill/>
          </a:ln>
        </p:spPr>
        <p:txBody>
          <a:bodyPr anchor="ctr"/>
          <a:lstStyle/>
          <a:p>
            <a:r>
              <a:rPr lang="en" altLang="zh-CN" sz="2800" dirty="0"/>
              <a:t>数据处理</a:t>
            </a:r>
            <a:endParaRPr lang="zh-CN" altLang="en-US" sz="2800" kern="1200" dirty="0">
              <a:solidFill>
                <a:srgbClr val="1E83B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701" name="文本占位符 7"/>
          <p:cNvSpPr>
            <a:spLocks noGrp="1"/>
          </p:cNvSpPr>
          <p:nvPr>
            <p:ph type="body" sz="quarter" idx="19" hasCustomPrompt="1"/>
          </p:nvPr>
        </p:nvSpPr>
        <p:spPr>
          <a:xfrm>
            <a:off x="5256213" y="3021013"/>
            <a:ext cx="857250" cy="635000"/>
          </a:xfrm>
          <a:noFill/>
          <a:ln>
            <a:noFill/>
          </a:ln>
        </p:spPr>
        <p:txBody>
          <a:bodyPr anchor="ctr"/>
          <a:lstStyle/>
          <a:p>
            <a:pPr defTabSz="685800"/>
            <a:r>
              <a:rPr lang="en-US" altLang="zh-CN" kern="1200" dirty="0">
                <a:solidFill>
                  <a:srgbClr val="1E83B3"/>
                </a:solidFill>
                <a:latin typeface="+mn-lt"/>
                <a:ea typeface="+mn-ea"/>
                <a:cs typeface="+mn-cs"/>
              </a:rPr>
              <a:t>02</a:t>
            </a:r>
            <a:endParaRPr lang="zh-CN" altLang="en-US" kern="1200" dirty="0">
              <a:solidFill>
                <a:srgbClr val="1E83B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702" name="文本占位符 8"/>
          <p:cNvSpPr>
            <a:spLocks noGrp="1"/>
          </p:cNvSpPr>
          <p:nvPr>
            <p:ph type="body" sz="quarter" idx="20"/>
          </p:nvPr>
        </p:nvSpPr>
        <p:spPr>
          <a:xfrm>
            <a:off x="6113463" y="3021013"/>
            <a:ext cx="2439987" cy="635000"/>
          </a:xfrm>
          <a:noFill/>
          <a:ln>
            <a:noFill/>
          </a:ln>
        </p:spPr>
        <p:txBody>
          <a:bodyPr anchor="ctr"/>
          <a:lstStyle/>
          <a:p>
            <a:pPr defTabSz="685800"/>
            <a:r>
              <a:rPr lang="zh-CN" altLang="en-US" sz="2800" kern="1200" dirty="0" smtClean="0">
                <a:solidFill>
                  <a:srgbClr val="1E83B3"/>
                </a:solidFill>
                <a:latin typeface="+mn-lt"/>
                <a:ea typeface="+mn-ea"/>
                <a:cs typeface="+mn-cs"/>
              </a:rPr>
              <a:t>模型介绍</a:t>
            </a:r>
            <a:endParaRPr lang="zh-CN" altLang="en-US" sz="2800" kern="1200" dirty="0">
              <a:solidFill>
                <a:srgbClr val="1E83B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703" name="文本占位符 11"/>
          <p:cNvSpPr>
            <a:spLocks noGrp="1"/>
          </p:cNvSpPr>
          <p:nvPr>
            <p:ph type="body" sz="quarter" idx="23" hasCustomPrompt="1"/>
          </p:nvPr>
        </p:nvSpPr>
        <p:spPr>
          <a:xfrm>
            <a:off x="5256213" y="4838700"/>
            <a:ext cx="857250" cy="635000"/>
          </a:xfrm>
          <a:noFill/>
          <a:ln>
            <a:noFill/>
          </a:ln>
        </p:spPr>
        <p:txBody>
          <a:bodyPr anchor="ctr"/>
          <a:lstStyle/>
          <a:p>
            <a:pPr defTabSz="685800"/>
            <a:r>
              <a:rPr lang="en-US" altLang="zh-CN" kern="1200" dirty="0">
                <a:solidFill>
                  <a:srgbClr val="1E83B3"/>
                </a:solidFill>
                <a:latin typeface="+mn-lt"/>
                <a:ea typeface="+mn-ea"/>
                <a:cs typeface="+mn-cs"/>
              </a:rPr>
              <a:t>03</a:t>
            </a:r>
            <a:endParaRPr lang="zh-CN" altLang="en-US" kern="1200" dirty="0">
              <a:solidFill>
                <a:srgbClr val="1E83B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704" name="文本占位符 12"/>
          <p:cNvSpPr>
            <a:spLocks noGrp="1"/>
          </p:cNvSpPr>
          <p:nvPr>
            <p:ph type="body" sz="quarter" idx="24"/>
          </p:nvPr>
        </p:nvSpPr>
        <p:spPr>
          <a:xfrm>
            <a:off x="6113463" y="4838700"/>
            <a:ext cx="2439987" cy="635000"/>
          </a:xfrm>
          <a:noFill/>
          <a:ln>
            <a:noFill/>
          </a:ln>
        </p:spPr>
        <p:txBody>
          <a:bodyPr anchor="ctr"/>
          <a:lstStyle/>
          <a:p>
            <a:pPr defTabSz="685800"/>
            <a:r>
              <a:rPr lang="zh-CN" altLang="en-US" sz="2800" kern="1200" dirty="0" smtClean="0">
                <a:solidFill>
                  <a:srgbClr val="1E83B3"/>
                </a:solidFill>
                <a:latin typeface="+mn-lt"/>
                <a:ea typeface="+mn-ea"/>
                <a:cs typeface="+mn-cs"/>
              </a:rPr>
              <a:t>模型融合</a:t>
            </a:r>
            <a:endParaRPr lang="zh-CN" altLang="en-US" sz="2800" kern="1200" dirty="0">
              <a:solidFill>
                <a:srgbClr val="1E83B3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1217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12" name="矩形 11"/>
          <p:cNvSpPr/>
          <p:nvPr/>
        </p:nvSpPr>
        <p:spPr>
          <a:xfrm>
            <a:off x="441325" y="1173163"/>
            <a:ext cx="3095625" cy="568325"/>
          </a:xfrm>
          <a:prstGeom prst="rect">
            <a:avLst/>
          </a:prstGeom>
          <a:solidFill>
            <a:srgbClr val="0553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350" strike="noStrike" noProof="1"/>
          </a:p>
        </p:txBody>
      </p:sp>
      <p:sp>
        <p:nvSpPr>
          <p:cNvPr id="13" name="矩形 12"/>
          <p:cNvSpPr/>
          <p:nvPr/>
        </p:nvSpPr>
        <p:spPr>
          <a:xfrm>
            <a:off x="466725" y="1741488"/>
            <a:ext cx="8207375" cy="4422775"/>
          </a:xfrm>
          <a:prstGeom prst="rect">
            <a:avLst/>
          </a:prstGeom>
          <a:noFill/>
          <a:ln w="38100">
            <a:solidFill>
              <a:srgbClr val="0553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350" strike="noStrike" noProof="1"/>
          </a:p>
        </p:txBody>
      </p: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一、数据处理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289560" y="2065421"/>
            <a:ext cx="6874137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sz="2000" dirty="0" smtClean="0"/>
              <a:t>无监督词向量训练：</a:t>
            </a:r>
            <a:r>
              <a:rPr lang="en-US" altLang="zh-CN" sz="2000" b="1" dirty="0" err="1" smtClean="0"/>
              <a:t>GloVe</a:t>
            </a:r>
            <a:r>
              <a:rPr lang="en-US" altLang="zh-CN" sz="2000" dirty="0" smtClean="0"/>
              <a:t> 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 </a:t>
            </a:r>
            <a:r>
              <a:rPr lang="en-US" altLang="zh-CN" sz="2000" b="1" dirty="0" smtClean="0"/>
              <a:t>Word2vec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最小词频</a:t>
            </a:r>
            <a:r>
              <a:rPr lang="en-US" altLang="zh-CN" sz="2000" dirty="0" smtClean="0"/>
              <a:t>2</a:t>
            </a:r>
            <a:r>
              <a:rPr lang="zh-CN" altLang="en-US" sz="2000" dirty="0" smtClean="0"/>
              <a:t>、</a:t>
            </a:r>
            <a:r>
              <a:rPr lang="zh-CN" altLang="en-US" sz="2000" dirty="0"/>
              <a:t>最大窗口</a:t>
            </a:r>
            <a:r>
              <a:rPr lang="en-US" altLang="zh-CN" sz="2000" dirty="0" smtClean="0"/>
              <a:t>5</a:t>
            </a:r>
            <a:r>
              <a:rPr lang="zh-CN" altLang="en-US" sz="2000" dirty="0" smtClean="0"/>
              <a:t>、</a:t>
            </a:r>
            <a:r>
              <a:rPr lang="zh-CN" altLang="en-US" sz="2000" dirty="0"/>
              <a:t>词向量维度</a:t>
            </a:r>
            <a:r>
              <a:rPr lang="en-US" altLang="zh-CN" sz="2000" dirty="0" smtClean="0"/>
              <a:t>100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使用</a:t>
            </a:r>
            <a:r>
              <a:rPr lang="en-US" altLang="zh-CN" sz="2000" dirty="0" smtClean="0"/>
              <a:t>train</a:t>
            </a:r>
            <a:r>
              <a:rPr lang="zh-CN" altLang="en-US" sz="2000" dirty="0" smtClean="0"/>
              <a:t>和</a:t>
            </a:r>
            <a:r>
              <a:rPr lang="en-US" altLang="zh-CN" sz="2000" dirty="0" smtClean="0"/>
              <a:t>test</a:t>
            </a:r>
            <a:r>
              <a:rPr lang="zh-CN" altLang="en-US" sz="2000" dirty="0" smtClean="0"/>
              <a:t>一起训练</a:t>
            </a:r>
            <a:endParaRPr lang="en-US" altLang="zh-CN" sz="20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 smtClean="0"/>
              <a:t>Word2vec </a:t>
            </a:r>
            <a:r>
              <a:rPr lang="zh-CN" altLang="en-US" sz="2000" dirty="0" smtClean="0"/>
              <a:t>使用</a:t>
            </a:r>
            <a:r>
              <a:rPr lang="en-US" altLang="zh-CN" sz="2000" dirty="0" err="1" smtClean="0"/>
              <a:t>gensim</a:t>
            </a:r>
            <a:r>
              <a:rPr lang="zh-CN" altLang="en-US" sz="2000" dirty="0" smtClean="0"/>
              <a:t>库中的</a:t>
            </a:r>
            <a:r>
              <a:rPr lang="en-US" altLang="zh-CN" sz="2000" dirty="0" smtClean="0"/>
              <a:t>skip-gram </a:t>
            </a:r>
            <a:r>
              <a:rPr lang="zh-CN" altLang="en-US" sz="2000" dirty="0" smtClean="0"/>
              <a:t>模型</a:t>
            </a:r>
            <a:endParaRPr lang="en-US" altLang="zh-CN" sz="20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在深度模型中，两种词向量拼接起来一起训练效果最好，</a:t>
            </a:r>
            <a:r>
              <a:rPr lang="en-US" altLang="zh-CN" sz="2000" dirty="0" smtClean="0"/>
              <a:t>Word2vec</a:t>
            </a:r>
            <a:r>
              <a:rPr lang="zh-CN" altLang="en-US" sz="2000" dirty="0" smtClean="0"/>
              <a:t>次之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2000" dirty="0" smtClean="0"/>
              <a:t>生成训练文件和测试文件，截断</a:t>
            </a:r>
            <a:r>
              <a:rPr lang="zh-CN" altLang="en-US" sz="2000" dirty="0"/>
              <a:t>长度</a:t>
            </a:r>
            <a:r>
              <a:rPr lang="en-US" altLang="zh-CN" sz="2000" dirty="0"/>
              <a:t>1200</a:t>
            </a:r>
            <a:r>
              <a:rPr lang="zh-CN" altLang="en-US" sz="2000" dirty="0" smtClean="0"/>
              <a:t>词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从文章开头往后</a:t>
            </a:r>
            <a:r>
              <a:rPr lang="en-US" altLang="zh-CN" sz="2000" dirty="0" smtClean="0"/>
              <a:t>1200</a:t>
            </a:r>
            <a:r>
              <a:rPr lang="zh-CN" altLang="en-US" sz="2000" dirty="0" smtClean="0"/>
              <a:t>词</a:t>
            </a:r>
            <a:endParaRPr lang="en-US" altLang="zh-CN" sz="20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文章</a:t>
            </a:r>
            <a:r>
              <a:rPr lang="zh-CN" altLang="en-US" sz="2000" dirty="0" smtClean="0"/>
              <a:t>开头取</a:t>
            </a:r>
            <a:r>
              <a:rPr lang="en-US" altLang="zh-CN" sz="2000" dirty="0" smtClean="0"/>
              <a:t>400</a:t>
            </a:r>
            <a:r>
              <a:rPr lang="zh-CN" altLang="en-US" sz="2000" dirty="0" smtClean="0"/>
              <a:t>词，中间</a:t>
            </a:r>
            <a:r>
              <a:rPr lang="en-US" altLang="zh-CN" sz="2000" dirty="0" smtClean="0"/>
              <a:t>400</a:t>
            </a:r>
            <a:r>
              <a:rPr lang="zh-CN" altLang="en-US" sz="2000" dirty="0" smtClean="0"/>
              <a:t>词，结尾</a:t>
            </a:r>
            <a:r>
              <a:rPr lang="en-US" altLang="zh-CN" sz="2000" dirty="0" smtClean="0"/>
              <a:t>400</a:t>
            </a:r>
            <a:r>
              <a:rPr lang="zh-CN" altLang="en-US" sz="2000" dirty="0" smtClean="0"/>
              <a:t>词</a:t>
            </a:r>
            <a:endParaRPr lang="en-US" altLang="zh-CN" sz="20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词频为</a:t>
            </a:r>
            <a:r>
              <a:rPr lang="en-US" altLang="zh-CN" sz="2000" dirty="0" smtClean="0"/>
              <a:t>1</a:t>
            </a:r>
            <a:r>
              <a:rPr lang="zh-CN" altLang="en-US" sz="2000" dirty="0" smtClean="0"/>
              <a:t>的词被去掉</a:t>
            </a:r>
            <a:endParaRPr lang="en-US" altLang="zh-CN" sz="2000" dirty="0" smtClean="0"/>
          </a:p>
          <a:p>
            <a:pPr lvl="1"/>
            <a:endParaRPr lang="en-US" altLang="zh-CN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2697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传统特征的选择</a:t>
            </a:r>
            <a:endParaRPr lang="zh-CN" altLang="en-US" sz="28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/>
              <p:cNvSpPr txBox="1"/>
              <p:nvPr/>
            </p:nvSpPr>
            <p:spPr>
              <a:xfrm>
                <a:off x="929937" y="1853861"/>
                <a:ext cx="6845643" cy="47352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/>
                  <a:t>1</a:t>
                </a:r>
                <a:r>
                  <a:rPr lang="zh-CN" altLang="en-US" dirty="0" smtClean="0"/>
                  <a:t>、计算词频，过滤掉文档频率</a:t>
                </a:r>
                <a:r>
                  <a:rPr lang="en-US" altLang="zh-CN" dirty="0" smtClean="0"/>
                  <a:t>80%</a:t>
                </a:r>
                <a:r>
                  <a:rPr lang="zh-CN" altLang="en-US" dirty="0" smtClean="0"/>
                  <a:t>以上或</a:t>
                </a:r>
                <a:r>
                  <a:rPr lang="en-US" altLang="zh-CN" dirty="0" smtClean="0"/>
                  <a:t>10</a:t>
                </a:r>
                <a:r>
                  <a:rPr lang="zh-CN" altLang="en-US" dirty="0" smtClean="0"/>
                  <a:t>文档以下的词语。词频使用对数处理，即词频</a:t>
                </a:r>
                <a:endParaRPr lang="en-US" altLang="zh-CN" dirty="0" smtClean="0"/>
              </a:p>
              <a:p>
                <a:r>
                  <a:rPr lang="en-US" altLang="zh-CN" dirty="0"/>
                  <a:t>	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𝑇𝐹</m:t>
                    </m:r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i="1" dirty="0" err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2400" i="1" baseline="-25000" dirty="0" err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m:rPr>
                        <m:sty m:val="p"/>
                      </m:rPr>
                      <a:rPr lang="en-US" altLang="zh-CN" sz="2400" i="1" dirty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𝐶𝑜𝑢𝑛𝑡</m:t>
                    </m:r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i="1" dirty="0" err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zh-CN" sz="2400" i="1" baseline="-25000" dirty="0" err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sz="2400" i="1" dirty="0" smtClean="0">
                        <a:latin typeface="Cambria Math" panose="02040503050406030204" pitchFamily="18" charset="0"/>
                      </a:rPr>
                      <m:t>)+1)</m:t>
                    </m:r>
                  </m:oMath>
                </a14:m>
                <a:endParaRPr lang="en-US" altLang="zh-CN" sz="2400" dirty="0" smtClean="0"/>
              </a:p>
              <a:p>
                <a:endParaRPr lang="en-US" altLang="zh-CN" dirty="0" smtClean="0"/>
              </a:p>
              <a:p>
                <a:endParaRPr lang="en-US" altLang="zh-CN" dirty="0" smtClean="0"/>
              </a:p>
              <a:p>
                <a:r>
                  <a:rPr lang="en-US" altLang="zh-CN" dirty="0"/>
                  <a:t>2</a:t>
                </a:r>
                <a:r>
                  <a:rPr lang="zh-CN" altLang="en-US" dirty="0"/>
                  <a:t>、</a:t>
                </a:r>
                <a:r>
                  <a:rPr lang="en-US" altLang="zh-CN" dirty="0" err="1" smtClean="0"/>
                  <a:t>idf</a:t>
                </a:r>
                <a:r>
                  <a:rPr lang="zh-CN" altLang="en-US" dirty="0" smtClean="0"/>
                  <a:t>对稀疏词敏感，并不适合用于分类，因此采用新的系数</a:t>
                </a:r>
                <a:r>
                  <a:rPr lang="en-US" altLang="zh-CN" dirty="0" smtClean="0"/>
                  <a:t>HC</a:t>
                </a:r>
              </a:p>
              <a:p>
                <a:endParaRPr lang="en-US" altLang="zh-CN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altLang="zh-CN" sz="2400" dirty="0" smtClean="0"/>
                  <a:t>CF(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zh-CN" sz="2400" dirty="0"/>
                          <m:t>W</m:t>
                        </m:r>
                      </m:e>
                      <m:sub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400" dirty="0" smtClean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2400" dirty="0" smtClean="0"/>
                  <a:t>)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𝑇𝐹</m:t>
                        </m:r>
                        <m:d>
                          <m:d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r>
                              <a:rPr lang="en-US" altLang="zh-CN" sz="2400" b="0" i="1" baseline="-2500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𝐶𝑗</m:t>
                            </m:r>
                          </m:e>
                        </m:d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λ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r>
                              <a:rPr lang="en-US" altLang="zh-CN" sz="2400" b="0" i="1" baseline="-25000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𝑇𝐹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𝑊𝑖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𝐶𝑗</m:t>
                            </m:r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)+</m:t>
                            </m:r>
                            <m:r>
                              <m:rPr>
                                <m:sty m:val="p"/>
                              </m:r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λ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nary>
                      </m:den>
                    </m:f>
                  </m:oMath>
                </a14:m>
                <a:endParaRPr lang="en-US" altLang="zh-CN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altLang="zh-CN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altLang="zh-CN" sz="2400" dirty="0" smtClean="0"/>
                  <a:t>HC(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altLang="zh-CN" sz="2400" dirty="0"/>
                          <m:t>W</m:t>
                        </m:r>
                      </m:e>
                      <m:sub>
                        <m:r>
                          <a:rPr lang="en-US" altLang="zh-CN" sz="24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400" dirty="0" smtClean="0"/>
                  <a:t>)  =  -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altLang="zh-CN" sz="2400" i="1" baseline="-2500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 altLang="zh-CN" sz="2400" dirty="0"/>
                          <m:t>CF</m:t>
                        </m:r>
                        <m:r>
                          <m:rPr>
                            <m:nor/>
                          </m:rPr>
                          <a:rPr lang="en-US" altLang="zh-CN" sz="2400" dirty="0"/>
                          <m:t>(</m:t>
                        </m:r>
                        <m:sSub>
                          <m:sSubPr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altLang="zh-CN" sz="2400" dirty="0"/>
                              <m:t>W</m:t>
                            </m:r>
                          </m:e>
                          <m:sub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altLang="zh-CN" sz="2400" dirty="0"/>
                          <m:t>,</m:t>
                        </m:r>
                        <m:sSub>
                          <m:sSubPr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altLang="zh-CN" sz="2400" dirty="0"/>
                          <m:t>)</m:t>
                        </m:r>
                        <m:r>
                          <a:rPr lang="en-US" altLang="zh-CN" sz="24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m:rPr>
                            <m:nor/>
                          </m:rP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m:rPr>
                            <m:nor/>
                          </m:rP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altLang="zh-CN" sz="2400" dirty="0"/>
                          <m:t>CF</m:t>
                        </m:r>
                        <m:r>
                          <m:rPr>
                            <m:nor/>
                          </m:rPr>
                          <a:rPr lang="en-US" altLang="zh-CN" sz="2400" dirty="0"/>
                          <m:t>(</m:t>
                        </m:r>
                        <m:sSub>
                          <m:sSubPr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altLang="zh-CN" sz="2400" dirty="0"/>
                              <m:t>W</m:t>
                            </m:r>
                          </m:e>
                          <m:sub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altLang="zh-CN" sz="2400" dirty="0"/>
                          <m:t>,</m:t>
                        </m:r>
                        <m:sSub>
                          <m:sSubPr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zh-CN" sz="2400" i="1" dirty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altLang="zh-CN" sz="2400" dirty="0"/>
                          <m:t>)</m:t>
                        </m:r>
                      </m:e>
                    </m:nary>
                  </m:oMath>
                </a14:m>
                <a:r>
                  <a:rPr lang="en-US" altLang="zh-CN" sz="2400" dirty="0" smtClean="0"/>
                  <a:t>)</a:t>
                </a:r>
              </a:p>
              <a:p>
                <a:pPr lvl="1"/>
                <a:endParaRPr lang="en-US" altLang="zh-CN" sz="2400" dirty="0" smtClean="0"/>
              </a:p>
              <a:p>
                <a:pPr lvl="1"/>
                <a:endParaRPr lang="en-US" altLang="zh-CN" sz="2400" dirty="0"/>
              </a:p>
              <a:p>
                <a:r>
                  <a:rPr lang="en-US" altLang="zh-CN" dirty="0"/>
                  <a:t>3</a:t>
                </a:r>
                <a:r>
                  <a:rPr lang="zh-CN" altLang="en-US" dirty="0"/>
                  <a:t>、</a:t>
                </a:r>
                <a:r>
                  <a:rPr lang="en-US" altLang="zh-CN" dirty="0"/>
                  <a:t>SVM</a:t>
                </a:r>
                <a:r>
                  <a:rPr lang="zh-CN" altLang="en-US" dirty="0"/>
                  <a:t>线性核：</a:t>
                </a:r>
                <a:r>
                  <a:rPr lang="en-US" altLang="zh-CN" dirty="0"/>
                  <a:t>A</a:t>
                </a:r>
                <a:r>
                  <a:rPr lang="zh-CN" altLang="en-US" dirty="0"/>
                  <a:t>榜得分：</a:t>
                </a:r>
                <a:r>
                  <a:rPr lang="en-US" altLang="zh-CN" dirty="0"/>
                  <a:t>0.7783</a:t>
                </a:r>
                <a:endParaRPr lang="en-US" altLang="zh-CN" dirty="0"/>
              </a:p>
              <a:p>
                <a:endParaRPr lang="zh-CN" altLang="en-US" dirty="0"/>
              </a:p>
            </p:txBody>
          </p:sp>
        </mc:Choice>
        <mc:Fallback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937" y="1853861"/>
                <a:ext cx="6845643" cy="4735271"/>
              </a:xfrm>
              <a:prstGeom prst="rect">
                <a:avLst/>
              </a:prstGeom>
              <a:blipFill rotWithShape="0">
                <a:blip r:embed="rId3"/>
                <a:stretch>
                  <a:fillRect l="-801" t="-10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2939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2697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传统特征</a:t>
            </a:r>
            <a:endParaRPr lang="zh-CN" altLang="en-US" sz="2800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929937" y="1853861"/>
            <a:ext cx="684564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1</a:t>
            </a:r>
            <a:r>
              <a:rPr lang="zh-CN" altLang="en-US" sz="2000" dirty="0" smtClean="0"/>
              <a:t>、</a:t>
            </a:r>
            <a:r>
              <a:rPr lang="zh-CN" altLang="en-US" sz="2000" dirty="0"/>
              <a:t>词</a:t>
            </a:r>
            <a:r>
              <a:rPr lang="zh-CN" altLang="en-US" sz="2000" dirty="0" smtClean="0"/>
              <a:t>袋模型的</a:t>
            </a:r>
            <a:r>
              <a:rPr lang="zh-CN" altLang="en-US" sz="2000" dirty="0" smtClean="0"/>
              <a:t>特征维度过高，需要进行降维处理。在本次比赛中，我们使用了卡方检验，通过</a:t>
            </a:r>
            <a:r>
              <a:rPr lang="en-US" altLang="zh-CN" sz="2000" dirty="0" smtClean="0"/>
              <a:t>LSVC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CV</a:t>
            </a:r>
            <a:r>
              <a:rPr lang="zh-CN" altLang="en-US" sz="2000" dirty="0" smtClean="0"/>
              <a:t>结果选出的最佳维度。</a:t>
            </a:r>
            <a:endParaRPr lang="en-US" altLang="zh-CN" sz="2000" dirty="0"/>
          </a:p>
          <a:p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en-US" altLang="zh-CN" sz="2000" dirty="0" smtClean="0"/>
              <a:t>2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TF-IDF</a:t>
            </a:r>
            <a:r>
              <a:rPr lang="zh-CN" altLang="en-US" sz="2000" dirty="0" smtClean="0"/>
              <a:t>特征没有考虑到文档中的语义信息，因此通过</a:t>
            </a:r>
            <a:r>
              <a:rPr lang="en-US" altLang="zh-CN" sz="2000" dirty="0" smtClean="0"/>
              <a:t>LSI</a:t>
            </a:r>
            <a:r>
              <a:rPr lang="zh-CN" altLang="en-US" sz="2000" dirty="0" smtClean="0"/>
              <a:t>提取语义信息，通过</a:t>
            </a:r>
            <a:r>
              <a:rPr lang="en-US" altLang="zh-CN" sz="2000" dirty="0" err="1" smtClean="0"/>
              <a:t>TruncatedSVD</a:t>
            </a:r>
            <a:r>
              <a:rPr lang="zh-CN" altLang="en-US" sz="2000" dirty="0" smtClean="0"/>
              <a:t>实现。</a:t>
            </a:r>
            <a:endParaRPr lang="en-US" altLang="zh-CN" sz="2000" dirty="0"/>
          </a:p>
          <a:p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en-US" altLang="zh-CN" sz="2000" dirty="0" smtClean="0"/>
              <a:t>3</a:t>
            </a:r>
            <a:r>
              <a:rPr lang="zh-CN" altLang="en-US" sz="2000" dirty="0" smtClean="0"/>
              <a:t>、我们还尝试了</a:t>
            </a:r>
            <a:r>
              <a:rPr lang="en-US" altLang="zh-CN" sz="2000" dirty="0" smtClean="0"/>
              <a:t>LDA</a:t>
            </a:r>
            <a:r>
              <a:rPr lang="zh-CN" altLang="en-US" sz="2000" dirty="0" smtClean="0"/>
              <a:t>主题模型，但是因为</a:t>
            </a:r>
            <a:r>
              <a:rPr lang="en-US" altLang="zh-CN" sz="2000" dirty="0" smtClean="0"/>
              <a:t>LDA</a:t>
            </a:r>
            <a:r>
              <a:rPr lang="zh-CN" altLang="en-US" sz="2000" dirty="0" smtClean="0"/>
              <a:t>的计算耗时大，并且结果也不好，最终没有使用</a:t>
            </a:r>
            <a:r>
              <a:rPr lang="en-US" altLang="zh-CN" sz="2000" dirty="0" smtClean="0"/>
              <a:t>LDA</a:t>
            </a:r>
            <a:r>
              <a:rPr lang="zh-CN" altLang="en-US" sz="2000" dirty="0" smtClean="0"/>
              <a:t>特征。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en-US" altLang="zh-CN" sz="2000" dirty="0" smtClean="0"/>
              <a:t>4</a:t>
            </a:r>
            <a:r>
              <a:rPr lang="zh-CN" altLang="en-US" sz="2000" dirty="0" smtClean="0"/>
              <a:t>、考虑文档中的上下文信息，使用</a:t>
            </a:r>
            <a:r>
              <a:rPr lang="en-US" altLang="zh-CN" sz="2000" dirty="0" smtClean="0"/>
              <a:t>doc2vec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3580619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3911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ML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M</a:t>
            </a:r>
            <a:r>
              <a:rPr lang="en-US" altLang="zh-CN" sz="2800" b="1" dirty="0" smtClean="0"/>
              <a:t>odel</a:t>
            </a:r>
            <a:endParaRPr lang="zh-CN" altLang="en-US" sz="2800" b="1" dirty="0"/>
          </a:p>
        </p:txBody>
      </p:sp>
      <p:sp>
        <p:nvSpPr>
          <p:cNvPr id="13" name="文本框 12"/>
          <p:cNvSpPr txBox="1"/>
          <p:nvPr/>
        </p:nvSpPr>
        <p:spPr>
          <a:xfrm>
            <a:off x="1313676" y="2049572"/>
            <a:ext cx="7444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在传统特征上</a:t>
            </a:r>
            <a:r>
              <a:rPr lang="zh-CN" altLang="en-US" sz="2400" dirty="0" smtClean="0"/>
              <a:t>使用</a:t>
            </a:r>
            <a:r>
              <a:rPr lang="en-US" altLang="zh-CN" sz="2400" dirty="0" err="1"/>
              <a:t>L</a:t>
            </a:r>
            <a:r>
              <a:rPr lang="en-US" altLang="zh-CN" sz="2400" dirty="0" err="1" smtClean="0"/>
              <a:t>inear_SVM</a:t>
            </a:r>
            <a:r>
              <a:rPr lang="en-US" altLang="zh-CN" sz="2400" dirty="0" smtClean="0"/>
              <a:t>, LR, </a:t>
            </a:r>
            <a:r>
              <a:rPr lang="en-US" altLang="zh-CN" sz="2400" dirty="0"/>
              <a:t>LGB, </a:t>
            </a:r>
            <a:r>
              <a:rPr lang="en-US" altLang="zh-CN" sz="2400" dirty="0" smtClean="0"/>
              <a:t>XGB</a:t>
            </a:r>
            <a:r>
              <a:rPr lang="zh-CN" altLang="en-US" sz="2400" dirty="0" smtClean="0"/>
              <a:t>模型。</a:t>
            </a:r>
            <a:r>
              <a:rPr lang="en-US" altLang="zh-CN" sz="2400" dirty="0" smtClean="0"/>
              <a:t> </a:t>
            </a:r>
            <a:endParaRPr lang="en-US" altLang="zh-CN" sz="2400" dirty="0" smtClean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0789530"/>
              </p:ext>
            </p:extLst>
          </p:nvPr>
        </p:nvGraphicFramePr>
        <p:xfrm>
          <a:off x="1119114" y="2975212"/>
          <a:ext cx="7287906" cy="2415655"/>
        </p:xfrm>
        <a:graphic>
          <a:graphicData uri="http://schemas.openxmlformats.org/drawingml/2006/table">
            <a:tbl>
              <a:tblPr firstRow="1" firstCol="1" bandRow="1"/>
              <a:tblGrid>
                <a:gridCol w="2429009"/>
                <a:gridCol w="2429009"/>
                <a:gridCol w="2429888"/>
              </a:tblGrid>
              <a:tr h="4831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ML Model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word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article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31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400" dirty="0" err="1" smtClean="0"/>
                        <a:t>Linear_SVM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0.7803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0.7793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4831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 smtClean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LR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0.7750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0.7659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831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LGB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0.7538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831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XGB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0.7310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436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2697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Fast-Text</a:t>
            </a:r>
            <a:endParaRPr lang="zh-CN" altLang="en-US" sz="2800" b="1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090269"/>
              </p:ext>
            </p:extLst>
          </p:nvPr>
        </p:nvGraphicFramePr>
        <p:xfrm>
          <a:off x="1096207" y="2067008"/>
          <a:ext cx="6848635" cy="34276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Visio" r:id="rId4" imgW="4197617" imgH="2120705" progId="Visio.Drawing.11">
                  <p:embed/>
                </p:oleObj>
              </mc:Choice>
              <mc:Fallback>
                <p:oleObj name="Visio" r:id="rId4" imgW="4197617" imgH="2120705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96207" y="2067008"/>
                        <a:ext cx="6848635" cy="34276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473470" y="5842383"/>
            <a:ext cx="694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对所有词语重视程度一样，不合理，</a:t>
            </a:r>
            <a:r>
              <a:rPr lang="en-US" altLang="zh-CN" b="1" dirty="0" smtClean="0"/>
              <a:t>F1score</a:t>
            </a:r>
            <a:r>
              <a:rPr lang="zh-CN" altLang="en-US" b="1" dirty="0" smtClean="0"/>
              <a:t>得分</a:t>
            </a:r>
            <a:r>
              <a:rPr lang="zh-CN" altLang="en-US" b="1" dirty="0" smtClean="0"/>
              <a:t>只有</a:t>
            </a:r>
            <a:r>
              <a:rPr lang="en-US" altLang="zh-CN" b="1" dirty="0" smtClean="0"/>
              <a:t>0.75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321307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3911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Fast-attention-Text</a:t>
            </a:r>
            <a:endParaRPr lang="zh-CN" altLang="en-US" sz="2800" b="1" dirty="0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177701"/>
              </p:ext>
            </p:extLst>
          </p:nvPr>
        </p:nvGraphicFramePr>
        <p:xfrm>
          <a:off x="302363" y="1665310"/>
          <a:ext cx="5403968" cy="4909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5" name="Visio" r:id="rId4" imgW="4735837" imgH="4302556" progId="Visio.Drawing.11">
                  <p:embed/>
                </p:oleObj>
              </mc:Choice>
              <mc:Fallback>
                <p:oleObj name="Visio" r:id="rId4" imgW="4735837" imgH="4302556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2363" y="1665310"/>
                        <a:ext cx="5403968" cy="49094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文本框 12"/>
          <p:cNvSpPr txBox="1"/>
          <p:nvPr/>
        </p:nvSpPr>
        <p:spPr>
          <a:xfrm>
            <a:off x="5720319" y="1743112"/>
            <a:ext cx="329865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 dirty="0"/>
              <a:t> </a:t>
            </a:r>
            <a:r>
              <a:rPr lang="zh-CN" altLang="en-US" sz="2000" dirty="0" smtClean="0"/>
              <a:t>先将词向量用</a:t>
            </a:r>
            <a:r>
              <a:rPr lang="en-US" altLang="zh-CN" sz="2000" dirty="0" smtClean="0"/>
              <a:t>2</a:t>
            </a:r>
            <a:r>
              <a:rPr lang="zh-CN" altLang="en-US" sz="2000" dirty="0" smtClean="0"/>
              <a:t>层</a:t>
            </a:r>
            <a:r>
              <a:rPr lang="en-US" altLang="zh-CN" sz="2000" dirty="0" smtClean="0"/>
              <a:t>MLP</a:t>
            </a:r>
            <a:r>
              <a:rPr lang="zh-CN" altLang="en-US" sz="2000" dirty="0" smtClean="0"/>
              <a:t>变换到另一个空间中，利用注意力向量计算每个词语的重要程度。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 本次比赛中，我们采用了</a:t>
            </a:r>
            <a:r>
              <a:rPr lang="en-US" altLang="zh-CN" sz="2000" dirty="0" smtClean="0">
                <a:solidFill>
                  <a:srgbClr val="FF0000"/>
                </a:solidFill>
              </a:rPr>
              <a:t>10</a:t>
            </a:r>
            <a:r>
              <a:rPr lang="zh-CN" altLang="en-US" sz="2000" dirty="0" smtClean="0"/>
              <a:t>个不同注意力向量用来提取不同的文本模式，产生了</a:t>
            </a:r>
            <a:r>
              <a:rPr lang="en-US" altLang="zh-CN" sz="2000" dirty="0" smtClean="0">
                <a:solidFill>
                  <a:srgbClr val="FF0000"/>
                </a:solidFill>
              </a:rPr>
              <a:t>10</a:t>
            </a:r>
            <a:r>
              <a:rPr lang="zh-CN" altLang="en-US" sz="2000" dirty="0" smtClean="0"/>
              <a:t>个对应的</a:t>
            </a:r>
            <a:r>
              <a:rPr lang="en-US" altLang="zh-CN" sz="2000" dirty="0" smtClean="0"/>
              <a:t>context-vector</a:t>
            </a:r>
            <a:r>
              <a:rPr lang="zh-CN" altLang="en-US" sz="2000" dirty="0" smtClean="0"/>
              <a:t>，共同输入到分类器中。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smtClean="0"/>
              <a:t>A</a:t>
            </a:r>
            <a:r>
              <a:rPr lang="zh-CN" altLang="en-US" sz="2000" dirty="0" smtClean="0"/>
              <a:t>榜得分 </a:t>
            </a:r>
            <a:r>
              <a:rPr lang="en-US" altLang="zh-CN" sz="2000" dirty="0" smtClean="0"/>
              <a:t>0</a:t>
            </a:r>
            <a:r>
              <a:rPr lang="en-US" altLang="zh-CN" sz="2000" dirty="0"/>
              <a:t>.</a:t>
            </a:r>
            <a:r>
              <a:rPr lang="en-US" altLang="zh-CN" sz="2000" dirty="0" smtClean="0"/>
              <a:t>7805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3654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5" name="组合 10"/>
          <p:cNvGrpSpPr/>
          <p:nvPr/>
        </p:nvGrpSpPr>
        <p:grpSpPr>
          <a:xfrm>
            <a:off x="-33337" y="-33337"/>
            <a:ext cx="9231312" cy="1016000"/>
            <a:chOff x="-52" y="-53"/>
            <a:chExt cx="14537" cy="1599"/>
          </a:xfrm>
        </p:grpSpPr>
        <p:grpSp>
          <p:nvGrpSpPr>
            <p:cNvPr id="31746" name="组合 9"/>
            <p:cNvGrpSpPr/>
            <p:nvPr/>
          </p:nvGrpSpPr>
          <p:grpSpPr>
            <a:xfrm>
              <a:off x="-52" y="-53"/>
              <a:ext cx="14537" cy="1389"/>
              <a:chOff x="-69" y="1350"/>
              <a:chExt cx="14537" cy="1389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-69" y="1350"/>
                <a:ext cx="14537" cy="1389"/>
              </a:xfrm>
              <a:prstGeom prst="rect">
                <a:avLst/>
              </a:prstGeom>
              <a:solidFill>
                <a:srgbClr val="0553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z="1050" strike="noStrike" noProof="1"/>
              </a:p>
            </p:txBody>
          </p:sp>
          <p:sp>
            <p:nvSpPr>
              <p:cNvPr id="31748" name="文本框 3"/>
              <p:cNvSpPr txBox="1"/>
              <p:nvPr/>
            </p:nvSpPr>
            <p:spPr>
              <a:xfrm>
                <a:off x="679" y="1792"/>
                <a:ext cx="194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数据处理</a:t>
                </a:r>
              </a:p>
            </p:txBody>
          </p:sp>
          <p:sp>
            <p:nvSpPr>
              <p:cNvPr id="31749" name="文本框 5"/>
              <p:cNvSpPr txBox="1"/>
              <p:nvPr/>
            </p:nvSpPr>
            <p:spPr>
              <a:xfrm>
                <a:off x="61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模型介绍</a:t>
                </a:r>
                <a:endParaRPr lang="zh-CN" altLang="en-US" sz="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750" name="文本框 7"/>
              <p:cNvSpPr txBox="1"/>
              <p:nvPr/>
            </p:nvSpPr>
            <p:spPr>
              <a:xfrm>
                <a:off x="11704" y="1792"/>
                <a:ext cx="2764" cy="50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zh-CN" altLang="en-US" sz="1500" dirty="0" smtClean="0">
                    <a:solidFill>
                      <a:srgbClr val="BFBFB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模型融合</a:t>
                </a:r>
                <a:endParaRPr lang="zh-CN" altLang="en-US" sz="1500" dirty="0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等腰三角形 8"/>
            <p:cNvSpPr/>
            <p:nvPr/>
          </p:nvSpPr>
          <p:spPr>
            <a:xfrm rot="10800000">
              <a:off x="6855" y="1336"/>
              <a:ext cx="343" cy="210"/>
            </a:xfrm>
            <a:prstGeom prst="triangle">
              <a:avLst/>
            </a:prstGeom>
            <a:solidFill>
              <a:srgbClr val="055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auto"/>
              <a:endParaRPr lang="zh-CN" altLang="en-US" sz="1050" strike="noStrike" noProof="1"/>
            </a:p>
          </p:txBody>
        </p:sp>
      </p:grpSp>
      <p:sp>
        <p:nvSpPr>
          <p:cNvPr id="31754" name="文本框 18"/>
          <p:cNvSpPr txBox="1"/>
          <p:nvPr/>
        </p:nvSpPr>
        <p:spPr>
          <a:xfrm>
            <a:off x="441325" y="1196975"/>
            <a:ext cx="33242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</a:rPr>
              <a:t>二、模型介绍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324" y="1062377"/>
            <a:ext cx="3911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RNN-attention-Text</a:t>
            </a:r>
            <a:endParaRPr lang="zh-CN" altLang="en-US" sz="2800" b="1" dirty="0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2658549"/>
              </p:ext>
            </p:extLst>
          </p:nvPr>
        </p:nvGraphicFramePr>
        <p:xfrm>
          <a:off x="247258" y="1638308"/>
          <a:ext cx="5330582" cy="4909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Visio" r:id="rId4" imgW="4681944" imgH="4302556" progId="Visio.Drawing.11">
                  <p:embed/>
                </p:oleObj>
              </mc:Choice>
              <mc:Fallback>
                <p:oleObj name="Visio" r:id="rId4" imgW="4681944" imgH="4302556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258" y="1638308"/>
                        <a:ext cx="5330582" cy="49094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文本框 12"/>
          <p:cNvSpPr txBox="1"/>
          <p:nvPr/>
        </p:nvSpPr>
        <p:spPr>
          <a:xfrm>
            <a:off x="5721370" y="2496797"/>
            <a:ext cx="320287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 </a:t>
            </a:r>
            <a:r>
              <a:rPr lang="zh-CN" altLang="en-US" sz="2000" dirty="0" smtClean="0"/>
              <a:t>词语具有一词多意的属性，必须结合上下文语境才能确定自身的含义。</a:t>
            </a:r>
            <a:r>
              <a:rPr lang="en-US" altLang="zh-CN" sz="2000" dirty="0" smtClean="0"/>
              <a:t>Fast</a:t>
            </a:r>
            <a:r>
              <a:rPr lang="zh-CN" altLang="en-US" sz="2000" dirty="0" smtClean="0"/>
              <a:t>的不足之处在于缺乏这种考虑。</a:t>
            </a: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/>
              <a:t>将两层</a:t>
            </a:r>
            <a:r>
              <a:rPr lang="en-US" altLang="zh-CN" sz="2000" dirty="0" smtClean="0"/>
              <a:t>MLP</a:t>
            </a:r>
            <a:r>
              <a:rPr lang="zh-CN" altLang="en-US" sz="2000" dirty="0" smtClean="0"/>
              <a:t>改为</a:t>
            </a:r>
            <a:r>
              <a:rPr lang="en-US" altLang="zh-CN" sz="2000" dirty="0" err="1" smtClean="0"/>
              <a:t>BiLSTM</a:t>
            </a:r>
            <a:r>
              <a:rPr lang="zh-CN" altLang="en-US" sz="2000" dirty="0" smtClean="0"/>
              <a:t>，结合上下文信息，使用隐状态来表示词语的确切含义，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榜得分</a:t>
            </a:r>
            <a:r>
              <a:rPr lang="en-US" altLang="zh-CN" sz="2000" dirty="0" smtClean="0"/>
              <a:t>0.7850</a:t>
            </a:r>
            <a:r>
              <a:rPr lang="zh-CN" altLang="en-US" sz="2000" dirty="0" smtClean="0"/>
              <a:t>。</a:t>
            </a:r>
            <a:endParaRPr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6271854" y="1690558"/>
            <a:ext cx="2339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宣告破产</a:t>
            </a:r>
            <a:r>
              <a:rPr lang="en-US" altLang="zh-CN" b="1" dirty="0" smtClean="0"/>
              <a:t>-----</a:t>
            </a:r>
            <a:r>
              <a:rPr lang="zh-CN" altLang="en-US" b="1" dirty="0" smtClean="0"/>
              <a:t>商业类</a:t>
            </a:r>
            <a:endParaRPr lang="en-US" altLang="zh-CN" b="1" dirty="0" smtClean="0"/>
          </a:p>
          <a:p>
            <a:r>
              <a:rPr lang="zh-CN" altLang="en-US" b="1" dirty="0" smtClean="0"/>
              <a:t>宣告退役</a:t>
            </a:r>
            <a:r>
              <a:rPr lang="en-US" altLang="zh-CN" b="1" dirty="0" smtClean="0"/>
              <a:t>-----</a:t>
            </a:r>
            <a:r>
              <a:rPr lang="zh-CN" altLang="en-US" b="1" dirty="0" smtClean="0"/>
              <a:t>体育类</a:t>
            </a:r>
            <a:endParaRPr lang="en-US" altLang="zh-CN" b="1" dirty="0" smtClean="0"/>
          </a:p>
        </p:txBody>
      </p:sp>
    </p:spTree>
    <p:extLst>
      <p:ext uri="{BB962C8B-B14F-4D97-AF65-F5344CB8AC3E}">
        <p14:creationId xmlns:p14="http://schemas.microsoft.com/office/powerpoint/2010/main" val="2125064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</TotalTime>
  <Words>3257</Words>
  <Application>Microsoft Office PowerPoint</Application>
  <PresentationFormat>全屏显示(4:3)</PresentationFormat>
  <Paragraphs>249</Paragraphs>
  <Slides>17</Slides>
  <Notes>16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宋体</vt:lpstr>
      <vt:lpstr>微软雅黑</vt:lpstr>
      <vt:lpstr>Arial</vt:lpstr>
      <vt:lpstr>Calibri</vt:lpstr>
      <vt:lpstr>Calibri Light</vt:lpstr>
      <vt:lpstr>Cambria Math</vt:lpstr>
      <vt:lpstr>Times New Roman</vt:lpstr>
      <vt:lpstr>Office 主题</vt:lpstr>
      <vt:lpstr>模板页面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row</cp:lastModifiedBy>
  <cp:revision>202</cp:revision>
  <dcterms:created xsi:type="dcterms:W3CDTF">2015-05-05T08:02:00Z</dcterms:created>
  <dcterms:modified xsi:type="dcterms:W3CDTF">2018-09-12T18:19:55Z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2052-10.1.0.7401</vt:lpwstr>
  </property>
</Properties>
</file>